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fntdata" ContentType="application/x-fontdata"/>
  <Default Extension="wdp" ContentType="image/vnd.ms-photo"/>
  <Default Extension="gif" ContentType="image/gi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embedTrueTypeFonts="1" saveSubsetFonts="1">
  <p:sldMasterIdLst>
    <p:sldMasterId id="2147483648" r:id="rId1"/>
  </p:sldMasterIdLst>
  <p:handoutMasterIdLst>
    <p:handoutMasterId r:id="rId16"/>
  </p:handoutMasterIdLst>
  <p:sldIdLst>
    <p:sldId id="271" r:id="rId2"/>
    <p:sldId id="257" r:id="rId3"/>
    <p:sldId id="262" r:id="rId4"/>
    <p:sldId id="258" r:id="rId5"/>
    <p:sldId id="259" r:id="rId6"/>
    <p:sldId id="260" r:id="rId7"/>
    <p:sldId id="269" r:id="rId8"/>
    <p:sldId id="261" r:id="rId9"/>
    <p:sldId id="263" r:id="rId10"/>
    <p:sldId id="264" r:id="rId11"/>
    <p:sldId id="270" r:id="rId12"/>
    <p:sldId id="265" r:id="rId13"/>
    <p:sldId id="266" r:id="rId14"/>
    <p:sldId id="272" r:id="rId15"/>
  </p:sldIdLst>
  <p:sldSz cx="9144000" cy="6858000" type="screen4x3"/>
  <p:notesSz cx="6858000" cy="9144000"/>
  <p:embeddedFontLst>
    <p:embeddedFont>
      <p:font typeface="Calibri" panose="020F0502020204030204" pitchFamily="34" charset="0"/>
      <p:regular r:id="rId17"/>
      <p:bold r:id="rId18"/>
      <p:italic r:id="rId19"/>
      <p:boldItalic r:id="rId20"/>
    </p:embeddedFont>
    <p:embeddedFont>
      <p:font typeface="Tempus Sans ITC" panose="04020404030D07020202" pitchFamily="82" charset="0"/>
      <p:regular r:id="rId21"/>
    </p:embeddedFont>
    <p:embeddedFont>
      <p:font typeface="MV Boli" panose="02000500030200090000" pitchFamily="2" charset="0"/>
      <p:regular r:id="rId22"/>
    </p:embeddedFont>
    <p:embeddedFont>
      <p:font typeface="Cambria Math" panose="02040503050406030204" pitchFamily="18" charset="0"/>
      <p:regular r:id="rId23"/>
    </p:embeddedFont>
    <p:embeddedFont>
      <p:font typeface="AR CHRISTY" panose="020B0604020202020204" charset="0"/>
      <p:regular r:id="rId24"/>
    </p:embeddedFont>
  </p:embeddedFont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E83E4"/>
    <a:srgbClr val="9BEAFF"/>
    <a:srgbClr val="00D25F"/>
    <a:srgbClr val="007E39"/>
    <a:srgbClr val="9F5FCF"/>
    <a:srgbClr val="FB8005"/>
    <a:srgbClr val="FCDE04"/>
    <a:srgbClr val="9A9600"/>
    <a:srgbClr val="940A8A"/>
    <a:srgbClr val="BC0CA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97" d="100"/>
          <a:sy n="97" d="100"/>
        </p:scale>
        <p:origin x="474" y="84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font" Target="fonts/font2.fntdata"/><Relationship Id="rId26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openxmlformats.org/officeDocument/2006/relationships/font" Target="fonts/font5.fntdata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font" Target="fonts/font1.fntdata"/><Relationship Id="rId25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handoutMaster" Target="handoutMasters/handoutMaster1.xml"/><Relationship Id="rId20" Type="http://schemas.openxmlformats.org/officeDocument/2006/relationships/font" Target="fonts/font4.fntdata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font" Target="fonts/font8.fntdata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font" Target="fonts/font7.fntdata"/><Relationship Id="rId28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font" Target="fonts/font3.fntdata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font" Target="fonts/font6.fntdata"/><Relationship Id="rId27" Type="http://schemas.openxmlformats.org/officeDocument/2006/relationships/theme" Target="theme/theme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07A363D-FF9D-42AF-8E0D-3B8C673CE559}" type="datetimeFigureOut">
              <a:rPr lang="en-US" smtClean="0"/>
              <a:t>5/18/2021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50B2979-FC3F-4F16-B31B-7B871487CDD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7444613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CEE062-9F86-44F3-AD5D-B7EF0C41E957}" type="datetimeFigureOut">
              <a:rPr lang="en-US" smtClean="0"/>
              <a:t>5/18/2021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C493472-BAF5-44AE-B728-DA99FE7F34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9830876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CEE062-9F86-44F3-AD5D-B7EF0C41E957}" type="datetimeFigureOut">
              <a:rPr lang="en-US" smtClean="0"/>
              <a:t>5/18/2021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C493472-BAF5-44AE-B728-DA99FE7F34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1388247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CEE062-9F86-44F3-AD5D-B7EF0C41E957}" type="datetimeFigureOut">
              <a:rPr lang="en-US" smtClean="0"/>
              <a:t>5/18/2021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C493472-BAF5-44AE-B728-DA99FE7F34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2691906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CEE062-9F86-44F3-AD5D-B7EF0C41E957}" type="datetimeFigureOut">
              <a:rPr lang="en-US" smtClean="0"/>
              <a:t>5/18/2021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C493472-BAF5-44AE-B728-DA99FE7F34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9833175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CEE062-9F86-44F3-AD5D-B7EF0C41E957}" type="datetimeFigureOut">
              <a:rPr lang="en-US" smtClean="0"/>
              <a:t>5/18/2021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C493472-BAF5-44AE-B728-DA99FE7F34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8327729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CEE062-9F86-44F3-AD5D-B7EF0C41E957}" type="datetimeFigureOut">
              <a:rPr lang="en-US" smtClean="0"/>
              <a:t>5/18/2021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C493472-BAF5-44AE-B728-DA99FE7F34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0811637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CEE062-9F86-44F3-AD5D-B7EF0C41E957}" type="datetimeFigureOut">
              <a:rPr lang="en-US" smtClean="0"/>
              <a:t>5/18/2021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C493472-BAF5-44AE-B728-DA99FE7F34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0367153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CEE062-9F86-44F3-AD5D-B7EF0C41E957}" type="datetimeFigureOut">
              <a:rPr lang="en-US" smtClean="0"/>
              <a:t>5/18/2021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C493472-BAF5-44AE-B728-DA99FE7F34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2592475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CEE062-9F86-44F3-AD5D-B7EF0C41E957}" type="datetimeFigureOut">
              <a:rPr lang="en-US" smtClean="0"/>
              <a:t>5/18/2021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C493472-BAF5-44AE-B728-DA99FE7F34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819117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CEE062-9F86-44F3-AD5D-B7EF0C41E957}" type="datetimeFigureOut">
              <a:rPr lang="en-US" smtClean="0"/>
              <a:t>5/18/2021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C493472-BAF5-44AE-B728-DA99FE7F34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7973375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CEE062-9F86-44F3-AD5D-B7EF0C41E957}" type="datetimeFigureOut">
              <a:rPr lang="en-US" smtClean="0"/>
              <a:t>5/18/2021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C493472-BAF5-44AE-B728-DA99FE7F34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5907916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>
            <a:lum/>
          </a:blip>
          <a:srcRect/>
          <a:stretch>
            <a:fillRect t="-9000" b="-9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FCEE062-9F86-44F3-AD5D-B7EF0C41E957}" type="datetimeFigureOut">
              <a:rPr lang="en-US" smtClean="0"/>
              <a:t>5/18/2021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C493472-BAF5-44AE-B728-DA99FE7F34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6100390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gif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gif"/><Relationship Id="rId1" Type="http://schemas.openxmlformats.org/officeDocument/2006/relationships/slideLayout" Target="../slideLayouts/slideLayout2.xml"/><Relationship Id="rId4" Type="http://schemas.microsoft.com/office/2007/relationships/hdphoto" Target="../media/hdphoto1.wdp"/></Relationships>
</file>

<file path=ppt/slides/_rels/slide3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gif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7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7.png"/><Relationship Id="rId5" Type="http://schemas.openxmlformats.org/officeDocument/2006/relationships/image" Target="../media/image11.png"/><Relationship Id="rId4" Type="http://schemas.openxmlformats.org/officeDocument/2006/relationships/image" Target="../media/image10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gif"/><Relationship Id="rId2" Type="http://schemas.openxmlformats.org/officeDocument/2006/relationships/image" Target="../media/image6.gif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.png"/><Relationship Id="rId3" Type="http://schemas.openxmlformats.org/officeDocument/2006/relationships/image" Target="../media/image13.png"/><Relationship Id="rId7" Type="http://schemas.openxmlformats.org/officeDocument/2006/relationships/image" Target="../media/image17.png"/><Relationship Id="rId2" Type="http://schemas.openxmlformats.org/officeDocument/2006/relationships/image" Target="../media/image70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6.png"/><Relationship Id="rId5" Type="http://schemas.openxmlformats.org/officeDocument/2006/relationships/image" Target="../media/image15.png"/><Relationship Id="rId10" Type="http://schemas.openxmlformats.org/officeDocument/2006/relationships/image" Target="../media/image20.png"/><Relationship Id="rId4" Type="http://schemas.openxmlformats.org/officeDocument/2006/relationships/image" Target="../media/image14.png"/><Relationship Id="rId9" Type="http://schemas.openxmlformats.org/officeDocument/2006/relationships/image" Target="../media/image19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0.png"/><Relationship Id="rId2" Type="http://schemas.openxmlformats.org/officeDocument/2006/relationships/image" Target="../media/image5.gif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1.png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6.gif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27.png"/><Relationship Id="rId3" Type="http://schemas.openxmlformats.org/officeDocument/2006/relationships/image" Target="../media/image23.png"/><Relationship Id="rId7" Type="http://schemas.openxmlformats.org/officeDocument/2006/relationships/image" Target="../media/image26.png"/><Relationship Id="rId2" Type="http://schemas.openxmlformats.org/officeDocument/2006/relationships/image" Target="../media/image210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5.png"/><Relationship Id="rId5" Type="http://schemas.openxmlformats.org/officeDocument/2006/relationships/image" Target="../media/image24.png"/><Relationship Id="rId4" Type="http://schemas.openxmlformats.org/officeDocument/2006/relationships/image" Target="../media/image230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2" Type="http://schemas.openxmlformats.org/officeDocument/2006/relationships/image" Target="../media/image5.gif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32.png"/><Relationship Id="rId4" Type="http://schemas.openxmlformats.org/officeDocument/2006/relationships/image" Target="../media/image31.png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image" Target="../media/image39.png"/><Relationship Id="rId3" Type="http://schemas.openxmlformats.org/officeDocument/2006/relationships/image" Target="../media/image34.png"/><Relationship Id="rId7" Type="http://schemas.openxmlformats.org/officeDocument/2006/relationships/image" Target="../media/image38.png"/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7.png"/><Relationship Id="rId5" Type="http://schemas.openxmlformats.org/officeDocument/2006/relationships/image" Target="../media/image36.png"/><Relationship Id="rId4" Type="http://schemas.openxmlformats.org/officeDocument/2006/relationships/image" Target="../media/image35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1" name="Group 10"/>
          <p:cNvGrpSpPr/>
          <p:nvPr/>
        </p:nvGrpSpPr>
        <p:grpSpPr>
          <a:xfrm rot="3249038">
            <a:off x="2022422" y="3836025"/>
            <a:ext cx="1828800" cy="2016197"/>
            <a:chOff x="6477000" y="3470203"/>
            <a:chExt cx="1828800" cy="2016197"/>
          </a:xfrm>
        </p:grpSpPr>
        <p:sp>
          <p:nvSpPr>
            <p:cNvPr id="8" name="Rectangle 7"/>
            <p:cNvSpPr/>
            <p:nvPr/>
          </p:nvSpPr>
          <p:spPr>
            <a:xfrm>
              <a:off x="6477000" y="3657600"/>
              <a:ext cx="1828800" cy="1828800"/>
            </a:xfrm>
            <a:prstGeom prst="rect">
              <a:avLst/>
            </a:prstGeom>
            <a:solidFill>
              <a:srgbClr val="92D050"/>
            </a:solidFill>
            <a:ln>
              <a:solidFill>
                <a:schemeClr val="bg1"/>
              </a:solidFill>
            </a:ln>
            <a:effectLst>
              <a:outerShdw blurRad="50800" dist="38100" dir="8100000" algn="tr" rotWithShape="0">
                <a:prstClr val="black"/>
              </a:outerShdw>
            </a:effectLst>
            <a:scene3d>
              <a:camera prst="orthographicFront"/>
              <a:lightRig rig="threePt" dir="t"/>
            </a:scene3d>
            <a:sp3d>
              <a:bevelT prst="angle"/>
            </a:sp3d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" name="Rectangle 8"/>
            <p:cNvSpPr/>
            <p:nvPr/>
          </p:nvSpPr>
          <p:spPr>
            <a:xfrm rot="18628240">
              <a:off x="6357286" y="4096863"/>
              <a:ext cx="1976595" cy="723275"/>
            </a:xfrm>
            <a:prstGeom prst="rect">
              <a:avLst/>
            </a:prstGeom>
          </p:spPr>
          <p:txBody>
            <a:bodyPr wrap="square">
              <a:spAutoFit/>
              <a:scene3d>
                <a:camera prst="orthographicFront"/>
                <a:lightRig rig="threePt" dir="t"/>
              </a:scene3d>
              <a:sp3d extrusionH="57150">
                <a:bevelT h="25400" prst="softRound"/>
              </a:sp3d>
            </a:bodyPr>
            <a:lstStyle/>
            <a:p>
              <a:pPr algn="ctr"/>
              <a:r>
                <a:rPr lang="en-US" sz="4100" b="1" dirty="0">
                  <a:ln w="9525">
                    <a:solidFill>
                      <a:schemeClr val="bg1"/>
                    </a:solidFill>
                  </a:ln>
                  <a:solidFill>
                    <a:srgbClr val="1DC4FF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  <a:latin typeface="AR CHRISTY" panose="02000000000000000000" pitchFamily="2" charset="0"/>
                  <a:cs typeface="MV Boli" pitchFamily="2" charset="0"/>
                </a:rPr>
                <a:t>Squares</a:t>
              </a:r>
              <a:endParaRPr lang="en-US" sz="4100" dirty="0">
                <a:ln w="9525">
                  <a:solidFill>
                    <a:schemeClr val="bg1"/>
                  </a:solidFill>
                </a:ln>
                <a:solidFill>
                  <a:srgbClr val="1DC4FF"/>
                </a:solidFill>
              </a:endParaRPr>
            </a:p>
          </p:txBody>
        </p:sp>
      </p:grpSp>
      <p:grpSp>
        <p:nvGrpSpPr>
          <p:cNvPr id="21" name="Group 20"/>
          <p:cNvGrpSpPr/>
          <p:nvPr/>
        </p:nvGrpSpPr>
        <p:grpSpPr>
          <a:xfrm rot="21288923">
            <a:off x="3937844" y="5011723"/>
            <a:ext cx="3234566" cy="1539817"/>
            <a:chOff x="6252817" y="4433621"/>
            <a:chExt cx="3234566" cy="1539817"/>
          </a:xfrm>
        </p:grpSpPr>
        <p:sp>
          <p:nvSpPr>
            <p:cNvPr id="20" name="Rectangle 19"/>
            <p:cNvSpPr/>
            <p:nvPr/>
          </p:nvSpPr>
          <p:spPr>
            <a:xfrm rot="795297">
              <a:off x="6252817" y="4433621"/>
              <a:ext cx="3205997" cy="1539817"/>
            </a:xfrm>
            <a:prstGeom prst="rect">
              <a:avLst/>
            </a:prstGeom>
            <a:solidFill>
              <a:srgbClr val="DE00CE"/>
            </a:solidFill>
            <a:ln w="28575"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>
                  <a:alpha val="93000"/>
                </a:prstClr>
              </a:outerShdw>
            </a:effectLst>
            <a:scene3d>
              <a:camera prst="orthographicFront"/>
              <a:lightRig rig="threePt" dir="t"/>
            </a:scene3d>
            <a:sp3d>
              <a:bevelT prst="angle"/>
            </a:sp3d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" name="Rectangle 18"/>
            <p:cNvSpPr/>
            <p:nvPr/>
          </p:nvSpPr>
          <p:spPr>
            <a:xfrm rot="799808">
              <a:off x="6355510" y="4761842"/>
              <a:ext cx="3131873" cy="830997"/>
            </a:xfrm>
            <a:prstGeom prst="rect">
              <a:avLst/>
            </a:prstGeom>
          </p:spPr>
          <p:txBody>
            <a:bodyPr wrap="square">
              <a:spAutoFit/>
              <a:scene3d>
                <a:camera prst="orthographicFront"/>
                <a:lightRig rig="threePt" dir="t"/>
              </a:scene3d>
              <a:sp3d extrusionH="57150">
                <a:bevelT h="25400" prst="softRound"/>
              </a:sp3d>
            </a:bodyPr>
            <a:lstStyle/>
            <a:p>
              <a:pPr algn="ctr"/>
              <a:r>
                <a:rPr lang="en-US" sz="4800" b="1" dirty="0">
                  <a:ln w="9525">
                    <a:solidFill>
                      <a:srgbClr val="FFFF00"/>
                    </a:solidFill>
                  </a:ln>
                  <a:solidFill>
                    <a:srgbClr val="FFC000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  <a:latin typeface="AR CHRISTY" panose="02000000000000000000" pitchFamily="2" charset="0"/>
                  <a:cs typeface="MV Boli" pitchFamily="2" charset="0"/>
                </a:rPr>
                <a:t>Rectangles</a:t>
              </a:r>
              <a:endParaRPr lang="en-US" sz="4800" dirty="0">
                <a:solidFill>
                  <a:srgbClr val="FFC000"/>
                </a:solidFill>
              </a:endParaRPr>
            </a:p>
          </p:txBody>
        </p:sp>
      </p:grpSp>
      <p:sp>
        <p:nvSpPr>
          <p:cNvPr id="2" name="Rectangle 1"/>
          <p:cNvSpPr/>
          <p:nvPr/>
        </p:nvSpPr>
        <p:spPr>
          <a:xfrm>
            <a:off x="76200" y="76200"/>
            <a:ext cx="9006840" cy="6722477"/>
          </a:xfrm>
          <a:prstGeom prst="rect">
            <a:avLst/>
          </a:prstGeom>
          <a:noFill/>
          <a:ln w="133350">
            <a:solidFill>
              <a:srgbClr val="FFCC00"/>
            </a:solidFill>
          </a:ln>
          <a:scene3d>
            <a:camera prst="orthographicFront"/>
            <a:lightRig rig="threePt" dir="t"/>
          </a:scene3d>
          <a:sp3d>
            <a:bevelT w="152400" h="50800" prst="softRound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TextBox 11"/>
          <p:cNvSpPr txBox="1"/>
          <p:nvPr/>
        </p:nvSpPr>
        <p:spPr>
          <a:xfrm>
            <a:off x="76200" y="76200"/>
            <a:ext cx="2300140" cy="646331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  <a:scene3d>
              <a:camera prst="orthographicFront"/>
              <a:lightRig rig="glow" dir="tl">
                <a:rot lat="0" lon="0" rev="5400000"/>
              </a:lightRig>
            </a:scene3d>
            <a:sp3d extrusionH="57150" contourW="12700">
              <a:bevelT w="38100" h="38100" prst="relaxedInset"/>
              <a:contourClr>
                <a:schemeClr val="accent6">
                  <a:shade val="73000"/>
                </a:schemeClr>
              </a:contourClr>
            </a:sp3d>
          </a:bodyPr>
          <a:lstStyle/>
          <a:p>
            <a:pPr algn="ctr"/>
            <a:r>
              <a:rPr lang="en-US" sz="3600" b="1" dirty="0">
                <a:ln w="12700">
                  <a:noFill/>
                </a:ln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50800" dist="63500" dir="5400000" algn="t" rotWithShape="0">
                    <a:prstClr val="black"/>
                  </a:outerShdw>
                </a:effectLst>
                <a:latin typeface="AR CHRISTY" panose="020B0604020202020204" charset="0"/>
                <a:cs typeface="Arial" panose="020B0604020202020204" pitchFamily="34" charset="0"/>
              </a:rPr>
              <a:t>Geometry:</a:t>
            </a:r>
          </a:p>
        </p:txBody>
      </p:sp>
      <p:grpSp>
        <p:nvGrpSpPr>
          <p:cNvPr id="31" name="Group 30"/>
          <p:cNvGrpSpPr/>
          <p:nvPr/>
        </p:nvGrpSpPr>
        <p:grpSpPr>
          <a:xfrm>
            <a:off x="0" y="321413"/>
            <a:ext cx="9601200" cy="3275549"/>
            <a:chOff x="-223766" y="347363"/>
            <a:chExt cx="9601200" cy="3275549"/>
          </a:xfrm>
        </p:grpSpPr>
        <p:sp>
          <p:nvSpPr>
            <p:cNvPr id="6" name="Trapezoid 5"/>
            <p:cNvSpPr/>
            <p:nvPr/>
          </p:nvSpPr>
          <p:spPr>
            <a:xfrm rot="20982928" flipV="1">
              <a:off x="-223766" y="347363"/>
              <a:ext cx="9601200" cy="3275549"/>
            </a:xfrm>
            <a:prstGeom prst="trapezoid">
              <a:avLst>
                <a:gd name="adj" fmla="val 57224"/>
              </a:avLst>
            </a:prstGeom>
            <a:blipFill dpi="0" rotWithShape="1">
              <a:blip r:embed="rId2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a:blipFill>
            <a:ln w="57150">
              <a:solidFill>
                <a:srgbClr val="DE00CE"/>
              </a:solidFill>
            </a:ln>
            <a:effectLst>
              <a:outerShdw blurRad="50800" dist="76200" dir="8100000" algn="tr" rotWithShape="0">
                <a:prstClr val="black"/>
              </a:outerShdw>
            </a:effectLst>
            <a:scene3d>
              <a:camera prst="orthographicFront"/>
              <a:lightRig rig="threePt" dir="t"/>
            </a:scene3d>
            <a:sp3d>
              <a:bevelT prst="convex"/>
            </a:sp3d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" name="TextBox 2"/>
            <p:cNvSpPr txBox="1"/>
            <p:nvPr/>
          </p:nvSpPr>
          <p:spPr>
            <a:xfrm rot="20980261">
              <a:off x="2715013" y="1486325"/>
              <a:ext cx="5131437" cy="1677382"/>
            </a:xfrm>
            <a:prstGeom prst="rect">
              <a:avLst/>
            </a:prstGeom>
            <a:noFill/>
          </p:spPr>
          <p:txBody>
            <a:bodyPr wrap="square" rtlCol="0">
              <a:spAutoFit/>
              <a:scene3d>
                <a:camera prst="orthographicFront"/>
                <a:lightRig rig="threePt" dir="t"/>
              </a:scene3d>
              <a:sp3d extrusionH="57150">
                <a:bevelT h="25400" prst="softRound"/>
              </a:sp3d>
            </a:bodyPr>
            <a:lstStyle/>
            <a:p>
              <a:pPr algn="ctr"/>
              <a:r>
                <a:rPr lang="en-US" sz="10300" b="1" dirty="0">
                  <a:ln>
                    <a:solidFill>
                      <a:schemeClr val="tx1"/>
                    </a:solidFill>
                  </a:ln>
                  <a:solidFill>
                    <a:srgbClr val="A00895"/>
                  </a:solidFill>
                  <a:effectLst>
                    <a:outerShdw blurRad="50800" dist="38100" dir="8100000" algn="tr" rotWithShape="0">
                      <a:prstClr val="black">
                        <a:alpha val="80000"/>
                      </a:prstClr>
                    </a:outerShdw>
                  </a:effectLst>
                  <a:latin typeface="AR CHRISTY" panose="02000000000000000000" pitchFamily="2" charset="0"/>
                </a:rPr>
                <a:t>Area</a:t>
              </a:r>
              <a:r>
                <a:rPr lang="en-US" sz="8800" b="1" dirty="0">
                  <a:ln>
                    <a:solidFill>
                      <a:schemeClr val="tx1"/>
                    </a:solidFill>
                  </a:ln>
                  <a:solidFill>
                    <a:srgbClr val="A00895"/>
                  </a:solidFill>
                  <a:effectLst>
                    <a:outerShdw blurRad="50800" dist="38100" dir="8100000" algn="tr" rotWithShape="0">
                      <a:prstClr val="black">
                        <a:alpha val="80000"/>
                      </a:prstClr>
                    </a:outerShdw>
                  </a:effectLst>
                  <a:latin typeface="AR CHRISTY" panose="02000000000000000000" pitchFamily="2" charset="0"/>
                </a:rPr>
                <a:t> </a:t>
              </a:r>
              <a:r>
                <a:rPr lang="en-US" sz="8000" b="1" dirty="0">
                  <a:ln>
                    <a:solidFill>
                      <a:schemeClr val="tx1"/>
                    </a:solidFill>
                  </a:ln>
                  <a:solidFill>
                    <a:srgbClr val="A00895"/>
                  </a:solidFill>
                  <a:effectLst>
                    <a:outerShdw blurRad="50800" dist="38100" dir="8100000" algn="tr" rotWithShape="0">
                      <a:prstClr val="black">
                        <a:alpha val="80000"/>
                      </a:prstClr>
                    </a:outerShdw>
                  </a:effectLst>
                  <a:latin typeface="AR CHRISTY" panose="02000000000000000000" pitchFamily="2" charset="0"/>
                </a:rPr>
                <a:t>of:</a:t>
              </a:r>
            </a:p>
          </p:txBody>
        </p:sp>
        <p:sp>
          <p:nvSpPr>
            <p:cNvPr id="5" name="Rectangle 4"/>
            <p:cNvSpPr/>
            <p:nvPr/>
          </p:nvSpPr>
          <p:spPr>
            <a:xfrm rot="20940000">
              <a:off x="668712" y="474394"/>
              <a:ext cx="6848339" cy="1631216"/>
            </a:xfrm>
            <a:prstGeom prst="rect">
              <a:avLst/>
            </a:prstGeom>
          </p:spPr>
          <p:txBody>
            <a:bodyPr wrap="square">
              <a:spAutoFit/>
              <a:scene3d>
                <a:camera prst="orthographicFront"/>
                <a:lightRig rig="threePt" dir="t"/>
              </a:scene3d>
              <a:sp3d extrusionH="57150">
                <a:bevelT h="25400" prst="softRound"/>
              </a:sp3d>
            </a:bodyPr>
            <a:lstStyle/>
            <a:p>
              <a:pPr algn="ctr"/>
              <a:r>
                <a:rPr lang="en-US" sz="10000" b="1" dirty="0">
                  <a:ln>
                    <a:solidFill>
                      <a:schemeClr val="tx1"/>
                    </a:solidFill>
                  </a:ln>
                  <a:solidFill>
                    <a:srgbClr val="A00895"/>
                  </a:solidFill>
                  <a:effectLst>
                    <a:outerShdw blurRad="50800" dist="38100" dir="8100000" algn="tr" rotWithShape="0">
                      <a:prstClr val="black">
                        <a:alpha val="80000"/>
                      </a:prstClr>
                    </a:outerShdw>
                  </a:effectLst>
                  <a:latin typeface="AR CHRISTY" panose="02000000000000000000" pitchFamily="2" charset="0"/>
                </a:rPr>
                <a:t>Finding </a:t>
              </a:r>
              <a:r>
                <a:rPr lang="en-US" sz="8000" b="1" dirty="0">
                  <a:ln>
                    <a:solidFill>
                      <a:schemeClr val="tx1"/>
                    </a:solidFill>
                  </a:ln>
                  <a:solidFill>
                    <a:srgbClr val="A00895"/>
                  </a:solidFill>
                  <a:effectLst>
                    <a:outerShdw blurRad="50800" dist="38100" dir="8100000" algn="tr" rotWithShape="0">
                      <a:prstClr val="black">
                        <a:alpha val="80000"/>
                      </a:prstClr>
                    </a:outerShdw>
                  </a:effectLst>
                  <a:latin typeface="AR CHRISTY" panose="02000000000000000000" pitchFamily="2" charset="0"/>
                </a:rPr>
                <a:t>the</a:t>
              </a:r>
              <a:endParaRPr lang="en-US" sz="8000" b="1" dirty="0">
                <a:ln>
                  <a:solidFill>
                    <a:schemeClr val="tx1"/>
                  </a:solidFill>
                </a:ln>
                <a:solidFill>
                  <a:srgbClr val="A00895"/>
                </a:solidFill>
                <a:effectLst>
                  <a:outerShdw blurRad="50800" dist="38100" dir="8100000" algn="tr" rotWithShape="0">
                    <a:prstClr val="black">
                      <a:alpha val="80000"/>
                    </a:prstClr>
                  </a:outerShdw>
                </a:effectLst>
              </a:endParaRPr>
            </a:p>
          </p:txBody>
        </p:sp>
      </p:grpSp>
      <p:grpSp>
        <p:nvGrpSpPr>
          <p:cNvPr id="16" name="Group 15"/>
          <p:cNvGrpSpPr/>
          <p:nvPr/>
        </p:nvGrpSpPr>
        <p:grpSpPr>
          <a:xfrm>
            <a:off x="1219200" y="2743200"/>
            <a:ext cx="2286000" cy="1095375"/>
            <a:chOff x="1028700" y="4191000"/>
            <a:chExt cx="2286000" cy="1095375"/>
          </a:xfrm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grpSpPr>
        <p:sp>
          <p:nvSpPr>
            <p:cNvPr id="14" name="Oval Callout 13"/>
            <p:cNvSpPr/>
            <p:nvPr/>
          </p:nvSpPr>
          <p:spPr>
            <a:xfrm>
              <a:off x="1028700" y="4191000"/>
              <a:ext cx="2286000" cy="1095375"/>
            </a:xfrm>
            <a:prstGeom prst="wedgeEllipseCallout">
              <a:avLst>
                <a:gd name="adj1" fmla="val -35667"/>
                <a:gd name="adj2" fmla="val 64437"/>
              </a:avLst>
            </a:prstGeom>
            <a:solidFill>
              <a:schemeClr val="bg1">
                <a:lumMod val="95000"/>
              </a:schemeClr>
            </a:solidFill>
            <a:ln>
              <a:solidFill>
                <a:schemeClr val="tx1"/>
              </a:solidFill>
            </a:ln>
            <a:effectLst>
              <a:outerShdw blurRad="50800" dist="38100" dir="8100000" algn="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" name="TextBox 14"/>
            <p:cNvSpPr txBox="1"/>
            <p:nvPr/>
          </p:nvSpPr>
          <p:spPr>
            <a:xfrm>
              <a:off x="1037929" y="4267200"/>
              <a:ext cx="2267542" cy="93871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>
                <a:lnSpc>
                  <a:spcPts val="2200"/>
                </a:lnSpc>
              </a:pPr>
              <a:r>
                <a:rPr lang="en-US" sz="2000" b="1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Too bad my</a:t>
              </a:r>
            </a:p>
            <a:p>
              <a:pPr algn="ctr">
                <a:lnSpc>
                  <a:spcPts val="2200"/>
                </a:lnSpc>
              </a:pPr>
              <a:r>
                <a:rPr lang="en-US" sz="2000" b="1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shirt doesn’t cover</a:t>
              </a:r>
            </a:p>
            <a:p>
              <a:pPr algn="ctr">
                <a:lnSpc>
                  <a:spcPts val="2200"/>
                </a:lnSpc>
              </a:pPr>
              <a:r>
                <a:rPr lang="en-US" sz="2000" b="1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more area!</a:t>
              </a:r>
            </a:p>
          </p:txBody>
        </p:sp>
      </p:grpSp>
      <p:grpSp>
        <p:nvGrpSpPr>
          <p:cNvPr id="1025" name="Group 1024"/>
          <p:cNvGrpSpPr/>
          <p:nvPr/>
        </p:nvGrpSpPr>
        <p:grpSpPr>
          <a:xfrm rot="11358039">
            <a:off x="6291394" y="3578232"/>
            <a:ext cx="2879121" cy="3371147"/>
            <a:chOff x="5354154" y="3278336"/>
            <a:chExt cx="2721870" cy="2964388"/>
          </a:xfrm>
        </p:grpSpPr>
        <p:sp>
          <p:nvSpPr>
            <p:cNvPr id="1024" name="Isosceles Triangle 1023"/>
            <p:cNvSpPr/>
            <p:nvPr/>
          </p:nvSpPr>
          <p:spPr>
            <a:xfrm rot="9434346">
              <a:off x="5354154" y="3592376"/>
              <a:ext cx="2721870" cy="2650348"/>
            </a:xfrm>
            <a:prstGeom prst="triangle">
              <a:avLst>
                <a:gd name="adj" fmla="val 98649"/>
              </a:avLst>
            </a:prstGeom>
            <a:solidFill>
              <a:srgbClr val="FFFF47"/>
            </a:solidFill>
            <a:ln>
              <a:solidFill>
                <a:schemeClr val="bg1"/>
              </a:solidFill>
            </a:ln>
            <a:effectLst>
              <a:outerShdw blurRad="50800" dist="38100" dir="8100000" algn="tr" rotWithShape="0">
                <a:prstClr val="black"/>
              </a:outerShdw>
            </a:effectLst>
            <a:scene3d>
              <a:camera prst="orthographicFront"/>
              <a:lightRig rig="threePt" dir="t"/>
            </a:scene3d>
            <a:sp3d>
              <a:bevelT prst="angle"/>
            </a:sp3d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" name="Rectangle 24"/>
            <p:cNvSpPr/>
            <p:nvPr/>
          </p:nvSpPr>
          <p:spPr>
            <a:xfrm rot="6761961">
              <a:off x="4939980" y="4306085"/>
              <a:ext cx="2753817" cy="698320"/>
            </a:xfrm>
            <a:prstGeom prst="rect">
              <a:avLst/>
            </a:prstGeom>
          </p:spPr>
          <p:txBody>
            <a:bodyPr wrap="square">
              <a:spAutoFit/>
              <a:scene3d>
                <a:camera prst="orthographicFront"/>
                <a:lightRig rig="threePt" dir="t"/>
              </a:scene3d>
              <a:sp3d extrusionH="57150">
                <a:bevelT h="25400" prst="softRound"/>
              </a:sp3d>
            </a:bodyPr>
            <a:lstStyle/>
            <a:p>
              <a:pPr algn="ctr"/>
              <a:r>
                <a:rPr lang="en-US" sz="4200" b="1" dirty="0">
                  <a:ln w="9525">
                    <a:solidFill>
                      <a:srgbClr val="92D050"/>
                    </a:solidFill>
                  </a:ln>
                  <a:solidFill>
                    <a:srgbClr val="9F5FCF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  <a:latin typeface="AR CHRISTY" panose="02000000000000000000" pitchFamily="2" charset="0"/>
                  <a:cs typeface="MV Boli" pitchFamily="2" charset="0"/>
                </a:rPr>
                <a:t>Triangles</a:t>
              </a:r>
              <a:endParaRPr lang="en-US" sz="4200" dirty="0">
                <a:ln w="9525">
                  <a:solidFill>
                    <a:srgbClr val="92D050"/>
                  </a:solidFill>
                </a:ln>
                <a:solidFill>
                  <a:srgbClr val="9F5FCF"/>
                </a:solidFill>
              </a:endParaRPr>
            </a:p>
          </p:txBody>
        </p:sp>
      </p:grpSp>
      <p:grpSp>
        <p:nvGrpSpPr>
          <p:cNvPr id="30" name="Group 29"/>
          <p:cNvGrpSpPr/>
          <p:nvPr/>
        </p:nvGrpSpPr>
        <p:grpSpPr>
          <a:xfrm>
            <a:off x="197830" y="5367725"/>
            <a:ext cx="3773852" cy="1137076"/>
            <a:chOff x="4190999" y="5192339"/>
            <a:chExt cx="3502152" cy="1137076"/>
          </a:xfrm>
          <a:effectLst>
            <a:outerShdw blurRad="50800" dist="25400" dir="2700000" algn="tl" rotWithShape="0">
              <a:prstClr val="black"/>
            </a:outerShdw>
          </a:effectLst>
        </p:grpSpPr>
        <p:sp>
          <p:nvSpPr>
            <p:cNvPr id="28" name="Trapezoid 27"/>
            <p:cNvSpPr/>
            <p:nvPr/>
          </p:nvSpPr>
          <p:spPr>
            <a:xfrm flipV="1">
              <a:off x="4190999" y="5192339"/>
              <a:ext cx="3502152" cy="1137076"/>
            </a:xfrm>
            <a:prstGeom prst="trapezoid">
              <a:avLst>
                <a:gd name="adj" fmla="val 32678"/>
              </a:avLst>
            </a:prstGeom>
            <a:solidFill>
              <a:srgbClr val="F89930"/>
            </a:solidFill>
            <a:ln w="28575">
              <a:solidFill>
                <a:srgbClr val="A00895"/>
              </a:solidFill>
            </a:ln>
            <a:scene3d>
              <a:camera prst="orthographicFront"/>
              <a:lightRig rig="threePt" dir="t"/>
            </a:scene3d>
            <a:sp3d>
              <a:bevelT prst="angle"/>
            </a:sp3d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" name="Rectangle 26"/>
            <p:cNvSpPr/>
            <p:nvPr/>
          </p:nvSpPr>
          <p:spPr>
            <a:xfrm>
              <a:off x="4450369" y="5303262"/>
              <a:ext cx="3048000" cy="900246"/>
            </a:xfrm>
            <a:prstGeom prst="rect">
              <a:avLst/>
            </a:prstGeom>
          </p:spPr>
          <p:txBody>
            <a:bodyPr wrap="square">
              <a:spAutoFit/>
              <a:scene3d>
                <a:camera prst="orthographicFront"/>
                <a:lightRig rig="threePt" dir="t"/>
              </a:scene3d>
              <a:sp3d extrusionH="57150">
                <a:bevelT h="25400" prst="softRound"/>
              </a:sp3d>
            </a:bodyPr>
            <a:lstStyle/>
            <a:p>
              <a:pPr algn="r">
                <a:lnSpc>
                  <a:spcPts val="6300"/>
                </a:lnSpc>
              </a:pPr>
              <a:r>
                <a:rPr lang="en-US" sz="4800" b="1" dirty="0">
                  <a:ln w="9525">
                    <a:solidFill>
                      <a:srgbClr val="FFFF00"/>
                    </a:solidFill>
                  </a:ln>
                  <a:solidFill>
                    <a:srgbClr val="00B050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  <a:latin typeface="AR CHRISTY" panose="02000000000000000000" pitchFamily="2" charset="0"/>
                  <a:cs typeface="MV Boli" pitchFamily="2" charset="0"/>
                </a:rPr>
                <a:t>Trapezoids</a:t>
              </a:r>
              <a:endParaRPr lang="en-US" sz="4800" b="1" dirty="0">
                <a:ln w="9525">
                  <a:solidFill>
                    <a:srgbClr val="FFFF00"/>
                  </a:solidFill>
                </a:ln>
                <a:solidFill>
                  <a:srgbClr val="00B050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  <a:latin typeface="AR CHRISTY" panose="02000000000000000000" pitchFamily="2" charset="0"/>
              </a:endParaRPr>
            </a:p>
          </p:txBody>
        </p:sp>
      </p:grpSp>
      <p:grpSp>
        <p:nvGrpSpPr>
          <p:cNvPr id="24" name="Group 23"/>
          <p:cNvGrpSpPr/>
          <p:nvPr/>
        </p:nvGrpSpPr>
        <p:grpSpPr>
          <a:xfrm rot="20319863">
            <a:off x="4529717" y="3131247"/>
            <a:ext cx="5027196" cy="1350062"/>
            <a:chOff x="-132843" y="2840347"/>
            <a:chExt cx="4812014" cy="1350062"/>
          </a:xfrm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grpSpPr>
        <p:sp>
          <p:nvSpPr>
            <p:cNvPr id="22" name="Parallelogram 21"/>
            <p:cNvSpPr/>
            <p:nvPr/>
          </p:nvSpPr>
          <p:spPr>
            <a:xfrm>
              <a:off x="-132843" y="2840347"/>
              <a:ext cx="4812014" cy="1350062"/>
            </a:xfrm>
            <a:prstGeom prst="parallelogram">
              <a:avLst>
                <a:gd name="adj" fmla="val 46151"/>
              </a:avLst>
            </a:prstGeom>
            <a:solidFill>
              <a:srgbClr val="1DC4FF"/>
            </a:solidFill>
            <a:ln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/>
              </a:outerShdw>
            </a:effectLst>
            <a:scene3d>
              <a:camera prst="orthographicFront"/>
              <a:lightRig rig="threePt" dir="t"/>
            </a:scene3d>
            <a:sp3d>
              <a:bevelT prst="angle"/>
            </a:sp3d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rgbClr val="FFFF00"/>
                </a:solidFill>
              </a:endParaRPr>
            </a:p>
          </p:txBody>
        </p:sp>
        <p:sp>
          <p:nvSpPr>
            <p:cNvPr id="23" name="Rectangle 22"/>
            <p:cNvSpPr/>
            <p:nvPr/>
          </p:nvSpPr>
          <p:spPr>
            <a:xfrm rot="19591">
              <a:off x="75151" y="3093093"/>
              <a:ext cx="4246416" cy="830997"/>
            </a:xfrm>
            <a:prstGeom prst="rect">
              <a:avLst/>
            </a:prstGeom>
          </p:spPr>
          <p:txBody>
            <a:bodyPr wrap="square">
              <a:spAutoFit/>
              <a:scene3d>
                <a:camera prst="orthographicFront"/>
                <a:lightRig rig="threePt" dir="t"/>
              </a:scene3d>
              <a:sp3d extrusionH="57150">
                <a:bevelT h="25400" prst="softRound"/>
              </a:sp3d>
            </a:bodyPr>
            <a:lstStyle/>
            <a:p>
              <a:pPr algn="ctr"/>
              <a:r>
                <a:rPr lang="en-US" sz="4800" b="1" dirty="0">
                  <a:ln w="9525">
                    <a:solidFill>
                      <a:schemeClr val="bg1"/>
                    </a:solidFill>
                  </a:ln>
                  <a:solidFill>
                    <a:srgbClr val="FFFF00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  <a:latin typeface="AR CHRISTY" panose="02000000000000000000" pitchFamily="2" charset="0"/>
                  <a:cs typeface="MV Boli" pitchFamily="2" charset="0"/>
                </a:rPr>
                <a:t>Parallelograms</a:t>
              </a:r>
              <a:endParaRPr lang="en-US" sz="4800" dirty="0">
                <a:ln w="9525">
                  <a:solidFill>
                    <a:schemeClr val="bg1"/>
                  </a:solidFill>
                </a:ln>
                <a:solidFill>
                  <a:srgbClr val="FFFF00"/>
                </a:solidFill>
              </a:endParaRPr>
            </a:p>
          </p:txBody>
        </p:sp>
      </p:grpSp>
      <p:pic>
        <p:nvPicPr>
          <p:cNvPr id="1026" name="Picture 2" descr="C:\Users\Owner\AppData\Local\Microsoft\Windows\Temporary Internet Files\Content.IE5\AN9R4LSX\MM900043729[1].gif"/>
          <p:cNvPicPr>
            <a:picLocks noChangeAspect="1" noChangeArrowheads="1" noCrop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200" y="3508697"/>
            <a:ext cx="1752600" cy="1977704"/>
          </a:xfrm>
          <a:prstGeom prst="rect">
            <a:avLst/>
          </a:prstGeom>
          <a:noFill/>
          <a:effectLst>
            <a:outerShdw blurRad="50800" dist="38100" dir="8100000" algn="tr" rotWithShape="0">
              <a:prstClr val="black"/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88748" y="6112887"/>
            <a:ext cx="367964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>
                <a:ln>
                  <a:solidFill>
                    <a:srgbClr val="9BEAFF"/>
                  </a:solidFill>
                </a:ln>
                <a:solidFill>
                  <a:srgbClr val="FFC000"/>
                </a:solidFill>
                <a:effectLst>
                  <a:glow rad="127000">
                    <a:srgbClr val="0E83E4"/>
                  </a:glow>
                  <a:innerShdw blurRad="114300">
                    <a:prstClr val="black"/>
                  </a:innerShdw>
                </a:effectLst>
                <a:latin typeface="Times New Roman" pitchFamily="18" charset="0"/>
                <a:cs typeface="Times New Roman" pitchFamily="18" charset="0"/>
              </a:rPr>
              <a:t>By Mr. Hood</a:t>
            </a:r>
          </a:p>
        </p:txBody>
      </p:sp>
    </p:spTree>
    <p:extLst>
      <p:ext uri="{BB962C8B-B14F-4D97-AF65-F5344CB8AC3E}">
        <p14:creationId xmlns:p14="http://schemas.microsoft.com/office/powerpoint/2010/main" val="332831558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8" name="Group 27"/>
          <p:cNvGrpSpPr/>
          <p:nvPr/>
        </p:nvGrpSpPr>
        <p:grpSpPr>
          <a:xfrm>
            <a:off x="5305384" y="3041907"/>
            <a:ext cx="2162216" cy="1377693"/>
            <a:chOff x="4862492" y="3314701"/>
            <a:chExt cx="2162216" cy="1377693"/>
          </a:xfrm>
        </p:grpSpPr>
        <p:sp>
          <p:nvSpPr>
            <p:cNvPr id="24" name="Oval Callout 23"/>
            <p:cNvSpPr/>
            <p:nvPr/>
          </p:nvSpPr>
          <p:spPr>
            <a:xfrm>
              <a:off x="4876800" y="3314701"/>
              <a:ext cx="2133600" cy="1377693"/>
            </a:xfrm>
            <a:prstGeom prst="wedgeEllipseCallout">
              <a:avLst>
                <a:gd name="adj1" fmla="val 37939"/>
                <a:gd name="adj2" fmla="val 51952"/>
              </a:avLst>
            </a:prstGeom>
            <a:solidFill>
              <a:schemeClr val="bg1"/>
            </a:solidFill>
            <a:ln w="19050">
              <a:solidFill>
                <a:schemeClr val="tx1"/>
              </a:solidFill>
            </a:ln>
            <a:effectLst>
              <a:outerShdw blurRad="50800" dist="38100" dir="5400000" algn="t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chemeClr val="tx1"/>
                </a:solidFill>
              </a:endParaRPr>
            </a:p>
          </p:txBody>
        </p:sp>
        <p:sp>
          <p:nvSpPr>
            <p:cNvPr id="25" name="TextBox 24"/>
            <p:cNvSpPr txBox="1"/>
            <p:nvPr/>
          </p:nvSpPr>
          <p:spPr>
            <a:xfrm>
              <a:off x="4862492" y="3390901"/>
              <a:ext cx="2162216" cy="1220847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>
              <a:spAutoFit/>
            </a:bodyPr>
            <a:lstStyle/>
            <a:p>
              <a:pPr algn="ctr">
                <a:lnSpc>
                  <a:spcPts val="2200"/>
                </a:lnSpc>
              </a:pPr>
              <a:r>
                <a:rPr lang="en-US" sz="2000" b="1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I’d like to</a:t>
              </a:r>
            </a:p>
            <a:p>
              <a:pPr algn="ctr">
                <a:lnSpc>
                  <a:spcPts val="2200"/>
                </a:lnSpc>
              </a:pPr>
              <a:r>
                <a:rPr lang="en-US" sz="2000" b="1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put some of these squares into</a:t>
              </a:r>
            </a:p>
            <a:p>
              <a:pPr algn="ctr">
                <a:lnSpc>
                  <a:spcPts val="2200"/>
                </a:lnSpc>
              </a:pPr>
              <a:r>
                <a:rPr lang="en-US" sz="2000" b="1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my belly!</a:t>
              </a:r>
            </a:p>
          </p:txBody>
        </p:sp>
      </p:grpSp>
      <p:pic>
        <p:nvPicPr>
          <p:cNvPr id="1026" name="Picture 2" descr="C:\Users\Owner\AppData\Local\Microsoft\Windows\Temporary Internet Files\Content.IE5\ZHZHQHV1\MM900043729[1].gif"/>
          <p:cNvPicPr>
            <a:picLocks noChangeAspect="1" noChangeArrowheads="1" noCrop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68634" y="3672736"/>
            <a:ext cx="1958278" cy="2209800"/>
          </a:xfrm>
          <a:prstGeom prst="rect">
            <a:avLst/>
          </a:prstGeom>
          <a:noFill/>
          <a:effectLst>
            <a:outerShdw blurRad="50800" dist="76200" dir="2700000" algn="tl" rotWithShape="0">
              <a:prstClr val="black"/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6" name="Rectangle 25"/>
          <p:cNvSpPr/>
          <p:nvPr/>
        </p:nvSpPr>
        <p:spPr>
          <a:xfrm>
            <a:off x="76200" y="76200"/>
            <a:ext cx="9006840" cy="6722477"/>
          </a:xfrm>
          <a:prstGeom prst="rect">
            <a:avLst/>
          </a:prstGeom>
          <a:noFill/>
          <a:ln w="133350">
            <a:solidFill>
              <a:srgbClr val="FFCC00"/>
            </a:solidFill>
          </a:ln>
          <a:scene3d>
            <a:camera prst="orthographicFront"/>
            <a:lightRig rig="threePt" dir="t"/>
          </a:scene3d>
          <a:sp3d>
            <a:bevelT w="152400" h="50800" prst="softRound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1" name="TextBox 20"/>
          <p:cNvSpPr txBox="1"/>
          <p:nvPr/>
        </p:nvSpPr>
        <p:spPr>
          <a:xfrm>
            <a:off x="309225" y="5029200"/>
            <a:ext cx="8854440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ts val="4000"/>
              </a:lnSpc>
            </a:pPr>
            <a:r>
              <a:rPr lang="en-US" sz="3200" b="1" dirty="0">
                <a:solidFill>
                  <a:srgbClr val="F9A807"/>
                </a:solidFill>
                <a:effectLst>
                  <a:outerShdw blurRad="50800" dist="76200" dir="5400000" algn="t" rotWithShape="0">
                    <a:prstClr val="black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To find the area of a </a:t>
            </a:r>
            <a:r>
              <a:rPr lang="en-US" sz="3200" b="1" dirty="0">
                <a:solidFill>
                  <a:srgbClr val="FFFF00"/>
                </a:solidFill>
                <a:effectLst>
                  <a:outerShdw blurRad="50800" dist="76200" dir="5400000" algn="t" rotWithShape="0">
                    <a:prstClr val="black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rectangle</a:t>
            </a:r>
            <a:r>
              <a:rPr lang="en-US" sz="3200" b="1" dirty="0">
                <a:solidFill>
                  <a:srgbClr val="F9A807"/>
                </a:solidFill>
                <a:effectLst>
                  <a:outerShdw blurRad="50800" dist="76200" dir="5400000" algn="t" rotWithShape="0">
                    <a:prstClr val="black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, we</a:t>
            </a:r>
          </a:p>
          <a:p>
            <a:pPr>
              <a:lnSpc>
                <a:spcPts val="4000"/>
              </a:lnSpc>
            </a:pPr>
            <a:r>
              <a:rPr lang="en-US" sz="3200" b="1" dirty="0">
                <a:solidFill>
                  <a:srgbClr val="FFFF00"/>
                </a:solidFill>
                <a:effectLst>
                  <a:outerShdw blurRad="50800" dist="76200" dir="5400000" algn="t" rotWithShape="0">
                    <a:prstClr val="black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multiply</a:t>
            </a:r>
            <a:r>
              <a:rPr lang="en-US" sz="3200" b="1" dirty="0">
                <a:solidFill>
                  <a:srgbClr val="F9A807"/>
                </a:solidFill>
                <a:effectLst>
                  <a:outerShdw blurRad="50800" dist="76200" dir="5400000" algn="t" rotWithShape="0">
                    <a:prstClr val="black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the number of “length”</a:t>
            </a:r>
          </a:p>
          <a:p>
            <a:pPr>
              <a:lnSpc>
                <a:spcPts val="4000"/>
              </a:lnSpc>
            </a:pPr>
            <a:r>
              <a:rPr lang="en-US" sz="3200" b="1" dirty="0">
                <a:solidFill>
                  <a:srgbClr val="F9A807"/>
                </a:solidFill>
                <a:effectLst>
                  <a:outerShdw blurRad="50800" dist="76200" dir="5400000" algn="t" rotWithShape="0">
                    <a:prstClr val="black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squares by the number of “width” squares.</a:t>
            </a:r>
            <a:endParaRPr lang="en-US" sz="3200" b="1" dirty="0">
              <a:solidFill>
                <a:srgbClr val="F9A807"/>
              </a:solidFill>
              <a:effectLst>
                <a:outerShdw blurRad="50800" dist="50800" dir="5400000" algn="t" rotWithShape="0">
                  <a:prstClr val="black"/>
                </a:outerShdw>
              </a:effectLst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rightnessContrast bright="20000" contrast="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3504" y="2392680"/>
            <a:ext cx="4267196" cy="2560320"/>
          </a:xfrm>
          <a:prstGeom prst="rect">
            <a:avLst/>
          </a:prstGeom>
          <a:effectLst>
            <a:innerShdw blurRad="152400">
              <a:prstClr val="black"/>
            </a:innerShdw>
          </a:effectLst>
        </p:spPr>
      </p:pic>
      <p:grpSp>
        <p:nvGrpSpPr>
          <p:cNvPr id="52" name="Group 51"/>
          <p:cNvGrpSpPr/>
          <p:nvPr/>
        </p:nvGrpSpPr>
        <p:grpSpPr>
          <a:xfrm>
            <a:off x="603504" y="2383536"/>
            <a:ext cx="4251960" cy="2546492"/>
            <a:chOff x="603504" y="2487168"/>
            <a:chExt cx="4251960" cy="2546492"/>
          </a:xfrm>
        </p:grpSpPr>
        <p:grpSp>
          <p:nvGrpSpPr>
            <p:cNvPr id="30" name="Group 29"/>
            <p:cNvGrpSpPr/>
            <p:nvPr/>
          </p:nvGrpSpPr>
          <p:grpSpPr>
            <a:xfrm>
              <a:off x="603504" y="4181409"/>
              <a:ext cx="4251960" cy="852251"/>
              <a:chOff x="728977" y="4195237"/>
              <a:chExt cx="4251960" cy="852251"/>
            </a:xfrm>
            <a:effectLst>
              <a:outerShdw blurRad="50800" dist="25400" dir="8100000" algn="tr" rotWithShape="0">
                <a:prstClr val="black">
                  <a:alpha val="40000"/>
                </a:prstClr>
              </a:outerShdw>
            </a:effectLst>
          </p:grpSpPr>
          <p:sp>
            <p:nvSpPr>
              <p:cNvPr id="32" name="Rectangle 31"/>
              <p:cNvSpPr/>
              <p:nvPr/>
            </p:nvSpPr>
            <p:spPr>
              <a:xfrm>
                <a:off x="728977" y="4197096"/>
                <a:ext cx="850392" cy="850392"/>
              </a:xfrm>
              <a:prstGeom prst="rect">
                <a:avLst/>
              </a:prstGeom>
              <a:noFill/>
              <a:ln w="412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1579369" y="4197096"/>
                <a:ext cx="850392" cy="850392"/>
              </a:xfrm>
              <a:prstGeom prst="rect">
                <a:avLst/>
              </a:prstGeom>
              <a:noFill/>
              <a:ln w="412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2429761" y="4195237"/>
                <a:ext cx="850392" cy="850392"/>
              </a:xfrm>
              <a:prstGeom prst="rect">
                <a:avLst/>
              </a:prstGeom>
              <a:noFill/>
              <a:ln w="412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3280153" y="4197096"/>
                <a:ext cx="850392" cy="850392"/>
              </a:xfrm>
              <a:prstGeom prst="rect">
                <a:avLst/>
              </a:prstGeom>
              <a:noFill/>
              <a:ln w="412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4130545" y="4195237"/>
                <a:ext cx="850392" cy="850392"/>
              </a:xfrm>
              <a:prstGeom prst="rect">
                <a:avLst/>
              </a:prstGeom>
              <a:noFill/>
              <a:ln w="412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grpSp>
          <p:nvGrpSpPr>
            <p:cNvPr id="38" name="Group 37"/>
            <p:cNvGrpSpPr/>
            <p:nvPr/>
          </p:nvGrpSpPr>
          <p:grpSpPr>
            <a:xfrm>
              <a:off x="603504" y="3337560"/>
              <a:ext cx="4251960" cy="850392"/>
              <a:chOff x="728977" y="4201780"/>
              <a:chExt cx="4251960" cy="850392"/>
            </a:xfrm>
            <a:effectLst>
              <a:outerShdw blurRad="50800" dist="25400" dir="8100000" algn="tr" rotWithShape="0">
                <a:prstClr val="black">
                  <a:alpha val="40000"/>
                </a:prstClr>
              </a:outerShdw>
            </a:effectLst>
          </p:grpSpPr>
          <p:sp>
            <p:nvSpPr>
              <p:cNvPr id="39" name="Rectangle 38"/>
              <p:cNvSpPr/>
              <p:nvPr/>
            </p:nvSpPr>
            <p:spPr>
              <a:xfrm>
                <a:off x="728977" y="4201780"/>
                <a:ext cx="850392" cy="850392"/>
              </a:xfrm>
              <a:prstGeom prst="rect">
                <a:avLst/>
              </a:prstGeom>
              <a:noFill/>
              <a:ln w="412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0" name="Rectangle 39"/>
              <p:cNvSpPr/>
              <p:nvPr/>
            </p:nvSpPr>
            <p:spPr>
              <a:xfrm>
                <a:off x="1579369" y="4201780"/>
                <a:ext cx="850392" cy="850392"/>
              </a:xfrm>
              <a:prstGeom prst="rect">
                <a:avLst/>
              </a:prstGeom>
              <a:noFill/>
              <a:ln w="412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1" name="Rectangle 40"/>
              <p:cNvSpPr/>
              <p:nvPr/>
            </p:nvSpPr>
            <p:spPr>
              <a:xfrm>
                <a:off x="2429761" y="4201780"/>
                <a:ext cx="850392" cy="850392"/>
              </a:xfrm>
              <a:prstGeom prst="rect">
                <a:avLst/>
              </a:prstGeom>
              <a:noFill/>
              <a:ln w="412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2" name="Rectangle 41"/>
              <p:cNvSpPr/>
              <p:nvPr/>
            </p:nvSpPr>
            <p:spPr>
              <a:xfrm>
                <a:off x="3280153" y="4201780"/>
                <a:ext cx="850392" cy="850392"/>
              </a:xfrm>
              <a:prstGeom prst="rect">
                <a:avLst/>
              </a:prstGeom>
              <a:noFill/>
              <a:ln w="412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3" name="Rectangle 42"/>
              <p:cNvSpPr/>
              <p:nvPr/>
            </p:nvSpPr>
            <p:spPr>
              <a:xfrm>
                <a:off x="4130545" y="4201780"/>
                <a:ext cx="850392" cy="850392"/>
              </a:xfrm>
              <a:prstGeom prst="rect">
                <a:avLst/>
              </a:prstGeom>
              <a:noFill/>
              <a:ln w="412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grpSp>
          <p:nvGrpSpPr>
            <p:cNvPr id="44" name="Group 43"/>
            <p:cNvGrpSpPr/>
            <p:nvPr/>
          </p:nvGrpSpPr>
          <p:grpSpPr>
            <a:xfrm>
              <a:off x="603504" y="2487168"/>
              <a:ext cx="4251960" cy="850392"/>
              <a:chOff x="728977" y="4203639"/>
              <a:chExt cx="4251960" cy="850392"/>
            </a:xfrm>
            <a:effectLst>
              <a:outerShdw blurRad="50800" dist="25400" dir="8100000" algn="tr" rotWithShape="0">
                <a:prstClr val="black">
                  <a:alpha val="40000"/>
                </a:prstClr>
              </a:outerShdw>
            </a:effectLst>
          </p:grpSpPr>
          <p:sp>
            <p:nvSpPr>
              <p:cNvPr id="45" name="Rectangle 44"/>
              <p:cNvSpPr/>
              <p:nvPr/>
            </p:nvSpPr>
            <p:spPr>
              <a:xfrm>
                <a:off x="728977" y="4203639"/>
                <a:ext cx="850392" cy="850392"/>
              </a:xfrm>
              <a:prstGeom prst="rect">
                <a:avLst/>
              </a:prstGeom>
              <a:noFill/>
              <a:ln w="412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6" name="Rectangle 45"/>
              <p:cNvSpPr/>
              <p:nvPr/>
            </p:nvSpPr>
            <p:spPr>
              <a:xfrm>
                <a:off x="1579369" y="4203639"/>
                <a:ext cx="850392" cy="850392"/>
              </a:xfrm>
              <a:prstGeom prst="rect">
                <a:avLst/>
              </a:prstGeom>
              <a:noFill/>
              <a:ln w="412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7" name="Rectangle 46"/>
              <p:cNvSpPr/>
              <p:nvPr/>
            </p:nvSpPr>
            <p:spPr>
              <a:xfrm>
                <a:off x="2429761" y="4203639"/>
                <a:ext cx="850392" cy="850392"/>
              </a:xfrm>
              <a:prstGeom prst="rect">
                <a:avLst/>
              </a:prstGeom>
              <a:noFill/>
              <a:ln w="412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8" name="Rectangle 47"/>
              <p:cNvSpPr/>
              <p:nvPr/>
            </p:nvSpPr>
            <p:spPr>
              <a:xfrm>
                <a:off x="3282696" y="4203639"/>
                <a:ext cx="850392" cy="850392"/>
              </a:xfrm>
              <a:prstGeom prst="rect">
                <a:avLst/>
              </a:prstGeom>
              <a:noFill/>
              <a:ln w="412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9" name="Rectangle 48"/>
              <p:cNvSpPr/>
              <p:nvPr/>
            </p:nvSpPr>
            <p:spPr>
              <a:xfrm>
                <a:off x="4130545" y="4203639"/>
                <a:ext cx="850392" cy="850392"/>
              </a:xfrm>
              <a:prstGeom prst="rect">
                <a:avLst/>
              </a:prstGeom>
              <a:noFill/>
              <a:ln w="412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</p:grpSp>
      <p:sp>
        <p:nvSpPr>
          <p:cNvPr id="50" name="Rectangle 49"/>
          <p:cNvSpPr/>
          <p:nvPr/>
        </p:nvSpPr>
        <p:spPr>
          <a:xfrm>
            <a:off x="457626" y="1219200"/>
            <a:ext cx="7924374" cy="10961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ts val="3800"/>
              </a:lnSpc>
            </a:pPr>
            <a:r>
              <a:rPr lang="en-US" sz="3800" b="1" u="sng" dirty="0">
                <a:solidFill>
                  <a:srgbClr val="FFFF00"/>
                </a:solidFill>
                <a:effectLst>
                  <a:outerShdw blurRad="50800" dist="76200" dir="5400000" algn="t" rotWithShape="0">
                    <a:prstClr val="black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Area</a:t>
            </a:r>
            <a:r>
              <a:rPr lang="en-US" sz="3800" b="1" dirty="0">
                <a:solidFill>
                  <a:srgbClr val="FFC000"/>
                </a:solidFill>
                <a:effectLst>
                  <a:outerShdw blurRad="50800" dist="76200" dir="5400000" algn="t" rotWithShape="0">
                    <a:prstClr val="black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– the number of square units a</a:t>
            </a:r>
          </a:p>
          <a:p>
            <a:pPr>
              <a:lnSpc>
                <a:spcPts val="3800"/>
              </a:lnSpc>
              <a:spcAft>
                <a:spcPts val="5400"/>
              </a:spcAft>
            </a:pPr>
            <a:r>
              <a:rPr lang="en-US" sz="3800" b="1" dirty="0">
                <a:solidFill>
                  <a:srgbClr val="FFC000"/>
                </a:solidFill>
                <a:effectLst>
                  <a:outerShdw blurRad="50800" dist="76200" dir="5400000" algn="t" rotWithShape="0">
                    <a:prstClr val="black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figure contains.</a:t>
            </a:r>
          </a:p>
        </p:txBody>
      </p:sp>
      <p:sp>
        <p:nvSpPr>
          <p:cNvPr id="53" name="TextBox 52"/>
          <p:cNvSpPr txBox="1"/>
          <p:nvPr/>
        </p:nvSpPr>
        <p:spPr>
          <a:xfrm>
            <a:off x="5639226" y="1883174"/>
            <a:ext cx="3124200" cy="106702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ts val="3800"/>
              </a:lnSpc>
            </a:pPr>
            <a:r>
              <a:rPr lang="en-US" sz="3600" b="1" dirty="0">
                <a:solidFill>
                  <a:srgbClr val="00B0F0"/>
                </a:solidFill>
                <a:effectLst>
                  <a:outerShdw blurRad="50800" dist="38100" dir="8100000" algn="tr" rotWithShape="0">
                    <a:prstClr val="black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Just try to focus, Sparky!</a:t>
            </a:r>
          </a:p>
        </p:txBody>
      </p:sp>
      <p:grpSp>
        <p:nvGrpSpPr>
          <p:cNvPr id="55" name="Group 54"/>
          <p:cNvGrpSpPr/>
          <p:nvPr/>
        </p:nvGrpSpPr>
        <p:grpSpPr>
          <a:xfrm>
            <a:off x="6203006" y="4381457"/>
            <a:ext cx="1163444" cy="731520"/>
            <a:chOff x="5025203" y="3948315"/>
            <a:chExt cx="1163444" cy="731520"/>
          </a:xfrm>
        </p:grpSpPr>
        <p:sp>
          <p:nvSpPr>
            <p:cNvPr id="56" name="Oval Callout 55"/>
            <p:cNvSpPr/>
            <p:nvPr/>
          </p:nvSpPr>
          <p:spPr>
            <a:xfrm>
              <a:off x="5025203" y="3948315"/>
              <a:ext cx="1143000" cy="731520"/>
            </a:xfrm>
            <a:prstGeom prst="wedgeEllipseCallout">
              <a:avLst>
                <a:gd name="adj1" fmla="val 46720"/>
                <a:gd name="adj2" fmla="val 51952"/>
              </a:avLst>
            </a:prstGeom>
            <a:solidFill>
              <a:schemeClr val="bg1"/>
            </a:solidFill>
            <a:ln w="19050">
              <a:solidFill>
                <a:schemeClr val="tx1"/>
              </a:solidFill>
            </a:ln>
            <a:effectLst>
              <a:outerShdw blurRad="50800" dist="38100" dir="5400000" algn="t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chemeClr val="tx1"/>
                </a:solidFill>
              </a:endParaRPr>
            </a:p>
          </p:txBody>
        </p:sp>
        <p:sp>
          <p:nvSpPr>
            <p:cNvPr id="57" name="TextBox 56"/>
            <p:cNvSpPr txBox="1"/>
            <p:nvPr/>
          </p:nvSpPr>
          <p:spPr>
            <a:xfrm>
              <a:off x="5107539" y="3985780"/>
              <a:ext cx="1081108" cy="656590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>
              <a:spAutoFit/>
            </a:bodyPr>
            <a:lstStyle/>
            <a:p>
              <a:pPr algn="ctr">
                <a:lnSpc>
                  <a:spcPts val="2200"/>
                </a:lnSpc>
              </a:pPr>
              <a:r>
                <a:rPr lang="en-US" sz="2000" b="1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Got it,</a:t>
              </a:r>
            </a:p>
            <a:p>
              <a:pPr algn="ctr">
                <a:lnSpc>
                  <a:spcPts val="2200"/>
                </a:lnSpc>
              </a:pPr>
              <a:r>
                <a:rPr lang="en-US" sz="2000" b="1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sir!</a:t>
              </a:r>
            </a:p>
          </p:txBody>
        </p:sp>
      </p:grpSp>
      <p:grpSp>
        <p:nvGrpSpPr>
          <p:cNvPr id="62" name="Group 61"/>
          <p:cNvGrpSpPr/>
          <p:nvPr/>
        </p:nvGrpSpPr>
        <p:grpSpPr>
          <a:xfrm>
            <a:off x="457626" y="228600"/>
            <a:ext cx="8569285" cy="858429"/>
            <a:chOff x="908813" y="228600"/>
            <a:chExt cx="7086919" cy="858429"/>
          </a:xfrm>
        </p:grpSpPr>
        <p:grpSp>
          <p:nvGrpSpPr>
            <p:cNvPr id="22" name="Group 21"/>
            <p:cNvGrpSpPr/>
            <p:nvPr/>
          </p:nvGrpSpPr>
          <p:grpSpPr>
            <a:xfrm>
              <a:off x="2304288" y="256032"/>
              <a:ext cx="4332732" cy="830997"/>
              <a:chOff x="620268" y="194338"/>
              <a:chExt cx="4332732" cy="830997"/>
            </a:xfrm>
          </p:grpSpPr>
          <p:sp>
            <p:nvSpPr>
              <p:cNvPr id="27" name="Parallelogram 26"/>
              <p:cNvSpPr/>
              <p:nvPr/>
            </p:nvSpPr>
            <p:spPr>
              <a:xfrm>
                <a:off x="620268" y="228600"/>
                <a:ext cx="4332732" cy="731520"/>
              </a:xfrm>
              <a:prstGeom prst="parallelogram">
                <a:avLst/>
              </a:prstGeom>
              <a:gradFill flip="none" rotWithShape="1">
                <a:gsLst>
                  <a:gs pos="0">
                    <a:srgbClr val="7030A0"/>
                  </a:gs>
                  <a:gs pos="50000">
                    <a:srgbClr val="BC0CAF"/>
                  </a:gs>
                  <a:gs pos="100000">
                    <a:schemeClr val="bg1"/>
                  </a:gs>
                </a:gsLst>
                <a:lin ang="16200000" scaled="1"/>
                <a:tileRect/>
              </a:gradFill>
              <a:ln w="19050">
                <a:solidFill>
                  <a:srgbClr val="FFC000"/>
                </a:solidFill>
              </a:ln>
              <a:effectLst>
                <a:outerShdw blurRad="50800" dist="50800" dir="8100000" algn="tr" rotWithShape="0">
                  <a:prstClr val="black"/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" name="TextBox 4"/>
              <p:cNvSpPr txBox="1"/>
              <p:nvPr/>
            </p:nvSpPr>
            <p:spPr>
              <a:xfrm>
                <a:off x="1178013" y="194338"/>
                <a:ext cx="3339979" cy="830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  <a:scene3d>
                  <a:camera prst="orthographicFront"/>
                  <a:lightRig rig="threePt" dir="t"/>
                </a:scene3d>
                <a:sp3d extrusionH="57150">
                  <a:bevelT h="25400" prst="softRound"/>
                </a:sp3d>
              </a:bodyPr>
              <a:lstStyle/>
              <a:p>
                <a:pPr algn="ctr"/>
                <a:r>
                  <a:rPr lang="en-US" sz="4800" b="1" dirty="0">
                    <a:solidFill>
                      <a:srgbClr val="FFC000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  <a:latin typeface="AR CHRISTY" panose="02000000000000000000" pitchFamily="2" charset="0"/>
                  </a:rPr>
                  <a:t>What is Area?</a:t>
                </a:r>
              </a:p>
            </p:txBody>
          </p:sp>
        </p:grpSp>
        <p:sp>
          <p:nvSpPr>
            <p:cNvPr id="54" name="Rectangle 53"/>
            <p:cNvSpPr/>
            <p:nvPr/>
          </p:nvSpPr>
          <p:spPr>
            <a:xfrm>
              <a:off x="1676400" y="228600"/>
              <a:ext cx="457200" cy="457200"/>
            </a:xfrm>
            <a:prstGeom prst="rect">
              <a:avLst/>
            </a:prstGeom>
            <a:gradFill flip="none" rotWithShape="1">
              <a:gsLst>
                <a:gs pos="0">
                  <a:srgbClr val="92D050">
                    <a:shade val="30000"/>
                    <a:satMod val="115000"/>
                  </a:srgbClr>
                </a:gs>
                <a:gs pos="50000">
                  <a:srgbClr val="92D050">
                    <a:shade val="67500"/>
                    <a:satMod val="115000"/>
                  </a:srgbClr>
                </a:gs>
                <a:gs pos="100000">
                  <a:srgbClr val="92D050">
                    <a:shade val="100000"/>
                    <a:satMod val="115000"/>
                  </a:srgbClr>
                </a:gs>
              </a:gsLst>
              <a:lin ang="16200000" scaled="1"/>
              <a:tileRect/>
            </a:gradFill>
            <a:ln w="12700">
              <a:solidFill>
                <a:schemeClr val="bg1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Right Triangle 57"/>
            <p:cNvSpPr/>
            <p:nvPr/>
          </p:nvSpPr>
          <p:spPr>
            <a:xfrm>
              <a:off x="1371600" y="381000"/>
              <a:ext cx="762000" cy="533400"/>
            </a:xfrm>
            <a:prstGeom prst="rtTriangle">
              <a:avLst/>
            </a:prstGeom>
            <a:gradFill flip="none" rotWithShape="1">
              <a:gsLst>
                <a:gs pos="0">
                  <a:srgbClr val="FCDE04"/>
                </a:gs>
                <a:gs pos="50000">
                  <a:srgbClr val="FFFF00"/>
                </a:gs>
                <a:gs pos="96000">
                  <a:schemeClr val="bg1"/>
                </a:gs>
              </a:gsLst>
              <a:lin ang="16200000" scaled="1"/>
              <a:tileRect/>
            </a:gradFill>
            <a:ln w="12700">
              <a:solidFill>
                <a:srgbClr val="00B05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Rectangle 58"/>
            <p:cNvSpPr/>
            <p:nvPr/>
          </p:nvSpPr>
          <p:spPr>
            <a:xfrm rot="2036944">
              <a:off x="7149706" y="354875"/>
              <a:ext cx="846026" cy="396081"/>
            </a:xfrm>
            <a:prstGeom prst="rect">
              <a:avLst/>
            </a:prstGeom>
            <a:gradFill flip="none" rotWithShape="1">
              <a:gsLst>
                <a:gs pos="0">
                  <a:srgbClr val="1DC4FF">
                    <a:shade val="30000"/>
                    <a:satMod val="115000"/>
                  </a:srgbClr>
                </a:gs>
                <a:gs pos="50000">
                  <a:srgbClr val="1DC4FF">
                    <a:shade val="67500"/>
                    <a:satMod val="115000"/>
                  </a:srgbClr>
                </a:gs>
                <a:gs pos="100000">
                  <a:srgbClr val="1DC4FF">
                    <a:shade val="100000"/>
                    <a:satMod val="115000"/>
                  </a:srgbClr>
                </a:gs>
              </a:gsLst>
              <a:lin ang="16200000" scaled="1"/>
              <a:tileRect/>
            </a:gradFill>
            <a:ln w="12700"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rgbClr val="1DC4FF"/>
                </a:solidFill>
              </a:endParaRPr>
            </a:p>
          </p:txBody>
        </p:sp>
        <p:sp>
          <p:nvSpPr>
            <p:cNvPr id="60" name="Parallelogram 59"/>
            <p:cNvSpPr/>
            <p:nvPr/>
          </p:nvSpPr>
          <p:spPr>
            <a:xfrm rot="20936523" flipV="1">
              <a:off x="908813" y="524951"/>
              <a:ext cx="1072896" cy="289243"/>
            </a:xfrm>
            <a:prstGeom prst="parallelogram">
              <a:avLst>
                <a:gd name="adj" fmla="val 59698"/>
              </a:avLst>
            </a:prstGeom>
            <a:gradFill flip="none" rotWithShape="1">
              <a:gsLst>
                <a:gs pos="0">
                  <a:srgbClr val="FF6DFF"/>
                </a:gs>
                <a:gs pos="50000">
                  <a:srgbClr val="BC0CAF"/>
                </a:gs>
                <a:gs pos="100000">
                  <a:srgbClr val="940A8A"/>
                </a:gs>
              </a:gsLst>
              <a:lin ang="16200000" scaled="1"/>
              <a:tileRect/>
            </a:gradFill>
            <a:ln w="12700"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51" name="Trapezoid 50"/>
          <p:cNvSpPr/>
          <p:nvPr/>
        </p:nvSpPr>
        <p:spPr>
          <a:xfrm rot="10052560" flipV="1">
            <a:off x="6814313" y="465821"/>
            <a:ext cx="867120" cy="396080"/>
          </a:xfrm>
          <a:prstGeom prst="trapezoid">
            <a:avLst>
              <a:gd name="adj" fmla="val 37374"/>
            </a:avLst>
          </a:prstGeom>
          <a:gradFill flip="none" rotWithShape="1">
            <a:gsLst>
              <a:gs pos="0">
                <a:schemeClr val="bg1"/>
              </a:gs>
              <a:gs pos="50000">
                <a:srgbClr val="FFC000"/>
              </a:gs>
              <a:gs pos="100000">
                <a:srgbClr val="FB8005"/>
              </a:gs>
            </a:gsLst>
            <a:lin ang="16200000" scaled="1"/>
            <a:tileRect/>
          </a:gradFill>
          <a:ln w="12700">
            <a:solidFill>
              <a:srgbClr val="FF05ED"/>
            </a:solidFill>
          </a:ln>
          <a:effectLst>
            <a:outerShdw blurRad="50800" dist="38100" dir="8100000" algn="tr" rotWithShape="0">
              <a:prstClr val="black">
                <a:alpha val="8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7191389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7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5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5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5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7" presetClass="entr" presetSubtype="0" fill="hold" nodeType="withEffect">
                                  <p:stCondLst>
                                    <p:cond delay="150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22" presetClass="entr" presetSubtype="8" fill="hold" nodeType="withEffect">
                                  <p:stCondLst>
                                    <p:cond delay="325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7" dur="2500"/>
                                        <p:tgtEl>
                                          <p:spTgt spid="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10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1500"/>
                                        <p:tgtEl>
                                          <p:spTgt spid="10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125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47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1000"/>
                                        <p:tgtEl>
                                          <p:spTgt spid="5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8" dur="1000" fill="hold"/>
                                        <p:tgtEl>
                                          <p:spTgt spid="5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1000" fill="hold"/>
                                        <p:tgtEl>
                                          <p:spTgt spid="5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0" fill="hold">
                      <p:stCondLst>
                        <p:cond delay="indefinite"/>
                      </p:stCondLst>
                      <p:childTnLst>
                        <p:par>
                          <p:cTn id="41" fill="hold">
                            <p:stCondLst>
                              <p:cond delay="0"/>
                            </p:stCondLst>
                            <p:childTnLst>
                              <p:par>
                                <p:cTn id="42" presetID="2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44" dur="1250"/>
                                        <p:tgtEl>
                                          <p:spTgt spid="5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5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46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" grpId="0"/>
      <p:bldP spid="50" grpId="0"/>
      <p:bldP spid="53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" name="Rectangle 38"/>
          <p:cNvSpPr/>
          <p:nvPr/>
        </p:nvSpPr>
        <p:spPr>
          <a:xfrm>
            <a:off x="76200" y="76200"/>
            <a:ext cx="9006840" cy="6722477"/>
          </a:xfrm>
          <a:prstGeom prst="rect">
            <a:avLst/>
          </a:prstGeom>
          <a:noFill/>
          <a:ln w="133350">
            <a:solidFill>
              <a:srgbClr val="FFCC00"/>
            </a:solidFill>
          </a:ln>
          <a:scene3d>
            <a:camera prst="orthographicFront"/>
            <a:lightRig rig="threePt" dir="t"/>
          </a:scene3d>
          <a:sp3d>
            <a:bevelT w="152400" h="50800" prst="softRound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43" name="Group 42"/>
          <p:cNvGrpSpPr/>
          <p:nvPr/>
        </p:nvGrpSpPr>
        <p:grpSpPr>
          <a:xfrm>
            <a:off x="152400" y="228600"/>
            <a:ext cx="8930640" cy="858429"/>
            <a:chOff x="908813" y="228600"/>
            <a:chExt cx="7048431" cy="858429"/>
          </a:xfrm>
        </p:grpSpPr>
        <p:grpSp>
          <p:nvGrpSpPr>
            <p:cNvPr id="44" name="Group 43"/>
            <p:cNvGrpSpPr/>
            <p:nvPr/>
          </p:nvGrpSpPr>
          <p:grpSpPr>
            <a:xfrm>
              <a:off x="2304288" y="256032"/>
              <a:ext cx="4332732" cy="830997"/>
              <a:chOff x="620268" y="194338"/>
              <a:chExt cx="4332732" cy="830997"/>
            </a:xfrm>
          </p:grpSpPr>
          <p:sp>
            <p:nvSpPr>
              <p:cNvPr id="50" name="Parallelogram 49"/>
              <p:cNvSpPr/>
              <p:nvPr/>
            </p:nvSpPr>
            <p:spPr>
              <a:xfrm>
                <a:off x="620268" y="228600"/>
                <a:ext cx="4332732" cy="731520"/>
              </a:xfrm>
              <a:prstGeom prst="parallelogram">
                <a:avLst/>
              </a:prstGeom>
              <a:gradFill flip="none" rotWithShape="1">
                <a:gsLst>
                  <a:gs pos="0">
                    <a:srgbClr val="7030A0"/>
                  </a:gs>
                  <a:gs pos="50000">
                    <a:srgbClr val="BC0CAF"/>
                  </a:gs>
                  <a:gs pos="100000">
                    <a:schemeClr val="bg1"/>
                  </a:gs>
                </a:gsLst>
                <a:lin ang="16200000" scaled="1"/>
                <a:tileRect/>
              </a:gradFill>
              <a:ln w="19050">
                <a:solidFill>
                  <a:srgbClr val="FFC000"/>
                </a:solidFill>
              </a:ln>
              <a:effectLst>
                <a:outerShdw blurRad="50800" dist="50800" dir="8100000" algn="tr" rotWithShape="0">
                  <a:prstClr val="black"/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1" name="TextBox 50"/>
              <p:cNvSpPr txBox="1"/>
              <p:nvPr/>
            </p:nvSpPr>
            <p:spPr>
              <a:xfrm>
                <a:off x="1137350" y="194338"/>
                <a:ext cx="3439921" cy="830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  <a:scene3d>
                  <a:camera prst="orthographicFront"/>
                  <a:lightRig rig="threePt" dir="t"/>
                </a:scene3d>
                <a:sp3d extrusionH="57150">
                  <a:bevelT h="25400" prst="softRound"/>
                </a:sp3d>
              </a:bodyPr>
              <a:lstStyle/>
              <a:p>
                <a:pPr algn="ctr"/>
                <a:r>
                  <a:rPr lang="en-US" sz="4800" b="1" dirty="0">
                    <a:solidFill>
                      <a:srgbClr val="FFC000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  <a:latin typeface="AR CHRISTY" panose="02000000000000000000" pitchFamily="2" charset="0"/>
                  </a:rPr>
                  <a:t>What is Area?</a:t>
                </a:r>
              </a:p>
            </p:txBody>
          </p:sp>
        </p:grpSp>
        <p:sp>
          <p:nvSpPr>
            <p:cNvPr id="45" name="Rectangle 44"/>
            <p:cNvSpPr/>
            <p:nvPr/>
          </p:nvSpPr>
          <p:spPr>
            <a:xfrm>
              <a:off x="1676400" y="228600"/>
              <a:ext cx="457200" cy="457200"/>
            </a:xfrm>
            <a:prstGeom prst="rect">
              <a:avLst/>
            </a:prstGeom>
            <a:gradFill flip="none" rotWithShape="1">
              <a:gsLst>
                <a:gs pos="0">
                  <a:srgbClr val="92D050">
                    <a:shade val="30000"/>
                    <a:satMod val="115000"/>
                  </a:srgbClr>
                </a:gs>
                <a:gs pos="50000">
                  <a:srgbClr val="92D050">
                    <a:shade val="67500"/>
                    <a:satMod val="115000"/>
                  </a:srgbClr>
                </a:gs>
                <a:gs pos="100000">
                  <a:srgbClr val="92D050">
                    <a:shade val="100000"/>
                    <a:satMod val="115000"/>
                  </a:srgbClr>
                </a:gs>
              </a:gsLst>
              <a:lin ang="16200000" scaled="1"/>
              <a:tileRect/>
            </a:gradFill>
            <a:ln w="12700">
              <a:solidFill>
                <a:schemeClr val="bg1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Right Triangle 45"/>
            <p:cNvSpPr/>
            <p:nvPr/>
          </p:nvSpPr>
          <p:spPr>
            <a:xfrm>
              <a:off x="1371600" y="381000"/>
              <a:ext cx="762000" cy="533400"/>
            </a:xfrm>
            <a:prstGeom prst="rtTriangle">
              <a:avLst/>
            </a:prstGeom>
            <a:gradFill flip="none" rotWithShape="1">
              <a:gsLst>
                <a:gs pos="0">
                  <a:srgbClr val="FCDE04"/>
                </a:gs>
                <a:gs pos="50000">
                  <a:srgbClr val="FFFF00"/>
                </a:gs>
                <a:gs pos="96000">
                  <a:schemeClr val="bg1"/>
                </a:gs>
              </a:gsLst>
              <a:lin ang="16200000" scaled="1"/>
              <a:tileRect/>
            </a:gradFill>
            <a:ln w="12700">
              <a:solidFill>
                <a:srgbClr val="00B05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Rectangle 46"/>
            <p:cNvSpPr/>
            <p:nvPr/>
          </p:nvSpPr>
          <p:spPr>
            <a:xfrm rot="2036944">
              <a:off x="7111218" y="354875"/>
              <a:ext cx="846026" cy="396081"/>
            </a:xfrm>
            <a:prstGeom prst="rect">
              <a:avLst/>
            </a:prstGeom>
            <a:gradFill flip="none" rotWithShape="1">
              <a:gsLst>
                <a:gs pos="0">
                  <a:srgbClr val="1DC4FF">
                    <a:shade val="30000"/>
                    <a:satMod val="115000"/>
                  </a:srgbClr>
                </a:gs>
                <a:gs pos="50000">
                  <a:srgbClr val="1DC4FF">
                    <a:shade val="67500"/>
                    <a:satMod val="115000"/>
                  </a:srgbClr>
                </a:gs>
                <a:gs pos="100000">
                  <a:srgbClr val="1DC4FF">
                    <a:shade val="100000"/>
                    <a:satMod val="115000"/>
                  </a:srgbClr>
                </a:gs>
              </a:gsLst>
              <a:lin ang="16200000" scaled="1"/>
              <a:tileRect/>
            </a:gradFill>
            <a:ln w="12700"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rgbClr val="1DC4FF"/>
                </a:solidFill>
              </a:endParaRPr>
            </a:p>
          </p:txBody>
        </p:sp>
        <p:sp>
          <p:nvSpPr>
            <p:cNvPr id="48" name="Parallelogram 47"/>
            <p:cNvSpPr/>
            <p:nvPr/>
          </p:nvSpPr>
          <p:spPr>
            <a:xfrm rot="20936523" flipV="1">
              <a:off x="908813" y="524951"/>
              <a:ext cx="1072896" cy="289243"/>
            </a:xfrm>
            <a:prstGeom prst="parallelogram">
              <a:avLst>
                <a:gd name="adj" fmla="val 59698"/>
              </a:avLst>
            </a:prstGeom>
            <a:gradFill flip="none" rotWithShape="1">
              <a:gsLst>
                <a:gs pos="0">
                  <a:srgbClr val="FF6DFF"/>
                </a:gs>
                <a:gs pos="50000">
                  <a:srgbClr val="BC0CAF"/>
                </a:gs>
                <a:gs pos="100000">
                  <a:srgbClr val="940A8A"/>
                </a:gs>
              </a:gsLst>
              <a:lin ang="16200000" scaled="1"/>
              <a:tileRect/>
            </a:gradFill>
            <a:ln w="12700"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40" name="Rectangle 39"/>
          <p:cNvSpPr/>
          <p:nvPr/>
        </p:nvSpPr>
        <p:spPr>
          <a:xfrm>
            <a:off x="350520" y="1188720"/>
            <a:ext cx="8458200" cy="163160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ts val="3900"/>
              </a:lnSpc>
            </a:pPr>
            <a:r>
              <a:rPr lang="en-US" sz="3800" b="1" dirty="0">
                <a:solidFill>
                  <a:srgbClr val="F9A807"/>
                </a:solidFill>
                <a:effectLst>
                  <a:outerShdw blurRad="50800" dist="76200" dir="5400000" algn="t" rotWithShape="0">
                    <a:prstClr val="black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Because this pizza has 5 length squares and 3 width squares, we can use a formula to find the area.</a:t>
            </a:r>
          </a:p>
        </p:txBody>
      </p:sp>
      <p:grpSp>
        <p:nvGrpSpPr>
          <p:cNvPr id="93" name="Group 92"/>
          <p:cNvGrpSpPr/>
          <p:nvPr/>
        </p:nvGrpSpPr>
        <p:grpSpPr>
          <a:xfrm>
            <a:off x="381000" y="2971800"/>
            <a:ext cx="4267196" cy="2560320"/>
            <a:chOff x="381000" y="2971800"/>
            <a:chExt cx="4267196" cy="2560320"/>
          </a:xfrm>
        </p:grpSpPr>
        <p:pic>
          <p:nvPicPr>
            <p:cNvPr id="52" name="Picture 51"/>
            <p:cNvPicPr>
              <a:picLocks noChangeAspect="1"/>
            </p:cNvPicPr>
            <p:nvPr/>
          </p:nvPicPr>
          <p:blipFill>
            <a:blip r:embed="rId2">
              <a:extLst>
                <a:ext uri="{BEBA8EAE-BF5A-486C-A8C5-ECC9F3942E4B}">
                  <a14:imgProps xmlns:a14="http://schemas.microsoft.com/office/drawing/2010/main">
                    <a14:imgLayer r:embed="rId3">
                      <a14:imgEffect>
                        <a14:brightnessContrast bright="20000" contrast="40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81000" y="2971800"/>
              <a:ext cx="4267196" cy="2560320"/>
            </a:xfrm>
            <a:prstGeom prst="rect">
              <a:avLst/>
            </a:prstGeom>
            <a:effectLst>
              <a:innerShdw blurRad="152400">
                <a:prstClr val="black"/>
              </a:innerShdw>
            </a:effectLst>
          </p:spPr>
        </p:pic>
        <p:grpSp>
          <p:nvGrpSpPr>
            <p:cNvPr id="53" name="Group 52"/>
            <p:cNvGrpSpPr/>
            <p:nvPr/>
          </p:nvGrpSpPr>
          <p:grpSpPr>
            <a:xfrm>
              <a:off x="381000" y="2985628"/>
              <a:ext cx="4251960" cy="2546492"/>
              <a:chOff x="603504" y="2487168"/>
              <a:chExt cx="4251960" cy="2546492"/>
            </a:xfrm>
          </p:grpSpPr>
          <p:grpSp>
            <p:nvGrpSpPr>
              <p:cNvPr id="54" name="Group 53"/>
              <p:cNvGrpSpPr/>
              <p:nvPr/>
            </p:nvGrpSpPr>
            <p:grpSpPr>
              <a:xfrm>
                <a:off x="603504" y="4181409"/>
                <a:ext cx="4251960" cy="852251"/>
                <a:chOff x="728977" y="4195237"/>
                <a:chExt cx="4251960" cy="852251"/>
              </a:xfrm>
              <a:effectLst>
                <a:outerShdw blurRad="50800" dist="25400" dir="8100000" algn="tr" rotWithShape="0">
                  <a:prstClr val="black">
                    <a:alpha val="40000"/>
                  </a:prstClr>
                </a:outerShdw>
              </a:effectLst>
            </p:grpSpPr>
            <p:sp>
              <p:nvSpPr>
                <p:cNvPr id="67" name="Rectangle 66"/>
                <p:cNvSpPr/>
                <p:nvPr/>
              </p:nvSpPr>
              <p:spPr>
                <a:xfrm>
                  <a:off x="728977" y="4197096"/>
                  <a:ext cx="850392" cy="850392"/>
                </a:xfrm>
                <a:prstGeom prst="rect">
                  <a:avLst/>
                </a:prstGeom>
                <a:noFill/>
                <a:ln w="412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68" name="Rectangle 67"/>
                <p:cNvSpPr/>
                <p:nvPr/>
              </p:nvSpPr>
              <p:spPr>
                <a:xfrm>
                  <a:off x="1579369" y="4197096"/>
                  <a:ext cx="850392" cy="850392"/>
                </a:xfrm>
                <a:prstGeom prst="rect">
                  <a:avLst/>
                </a:prstGeom>
                <a:noFill/>
                <a:ln w="412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69" name="Rectangle 68"/>
                <p:cNvSpPr/>
                <p:nvPr/>
              </p:nvSpPr>
              <p:spPr>
                <a:xfrm>
                  <a:off x="2429761" y="4195237"/>
                  <a:ext cx="850392" cy="850392"/>
                </a:xfrm>
                <a:prstGeom prst="rect">
                  <a:avLst/>
                </a:prstGeom>
                <a:noFill/>
                <a:ln w="412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70" name="Rectangle 69"/>
                <p:cNvSpPr/>
                <p:nvPr/>
              </p:nvSpPr>
              <p:spPr>
                <a:xfrm>
                  <a:off x="3280153" y="4197096"/>
                  <a:ext cx="850392" cy="850392"/>
                </a:xfrm>
                <a:prstGeom prst="rect">
                  <a:avLst/>
                </a:prstGeom>
                <a:noFill/>
                <a:ln w="412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71" name="Rectangle 70"/>
                <p:cNvSpPr/>
                <p:nvPr/>
              </p:nvSpPr>
              <p:spPr>
                <a:xfrm>
                  <a:off x="4130545" y="4195237"/>
                  <a:ext cx="850392" cy="850392"/>
                </a:xfrm>
                <a:prstGeom prst="rect">
                  <a:avLst/>
                </a:prstGeom>
                <a:noFill/>
                <a:ln w="412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55" name="Group 54"/>
              <p:cNvGrpSpPr/>
              <p:nvPr/>
            </p:nvGrpSpPr>
            <p:grpSpPr>
              <a:xfrm>
                <a:off x="603504" y="3337560"/>
                <a:ext cx="4251960" cy="850392"/>
                <a:chOff x="728977" y="4201780"/>
                <a:chExt cx="4251960" cy="850392"/>
              </a:xfrm>
              <a:effectLst>
                <a:outerShdw blurRad="50800" dist="25400" dir="8100000" algn="tr" rotWithShape="0">
                  <a:prstClr val="black">
                    <a:alpha val="40000"/>
                  </a:prstClr>
                </a:outerShdw>
              </a:effectLst>
            </p:grpSpPr>
            <p:sp>
              <p:nvSpPr>
                <p:cNvPr id="62" name="Rectangle 61"/>
                <p:cNvSpPr/>
                <p:nvPr/>
              </p:nvSpPr>
              <p:spPr>
                <a:xfrm>
                  <a:off x="728977" y="4201780"/>
                  <a:ext cx="850392" cy="850392"/>
                </a:xfrm>
                <a:prstGeom prst="rect">
                  <a:avLst/>
                </a:prstGeom>
                <a:noFill/>
                <a:ln w="412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63" name="Rectangle 62"/>
                <p:cNvSpPr/>
                <p:nvPr/>
              </p:nvSpPr>
              <p:spPr>
                <a:xfrm>
                  <a:off x="1579369" y="4201780"/>
                  <a:ext cx="850392" cy="850392"/>
                </a:xfrm>
                <a:prstGeom prst="rect">
                  <a:avLst/>
                </a:prstGeom>
                <a:noFill/>
                <a:ln w="412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64" name="Rectangle 63"/>
                <p:cNvSpPr/>
                <p:nvPr/>
              </p:nvSpPr>
              <p:spPr>
                <a:xfrm>
                  <a:off x="2429761" y="4201780"/>
                  <a:ext cx="850392" cy="850392"/>
                </a:xfrm>
                <a:prstGeom prst="rect">
                  <a:avLst/>
                </a:prstGeom>
                <a:noFill/>
                <a:ln w="412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65" name="Rectangle 64"/>
                <p:cNvSpPr/>
                <p:nvPr/>
              </p:nvSpPr>
              <p:spPr>
                <a:xfrm>
                  <a:off x="3280153" y="4201780"/>
                  <a:ext cx="850392" cy="850392"/>
                </a:xfrm>
                <a:prstGeom prst="rect">
                  <a:avLst/>
                </a:prstGeom>
                <a:noFill/>
                <a:ln w="412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66" name="Rectangle 65"/>
                <p:cNvSpPr/>
                <p:nvPr/>
              </p:nvSpPr>
              <p:spPr>
                <a:xfrm>
                  <a:off x="4130545" y="4201780"/>
                  <a:ext cx="850392" cy="850392"/>
                </a:xfrm>
                <a:prstGeom prst="rect">
                  <a:avLst/>
                </a:prstGeom>
                <a:noFill/>
                <a:ln w="412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56" name="Group 55"/>
              <p:cNvGrpSpPr/>
              <p:nvPr/>
            </p:nvGrpSpPr>
            <p:grpSpPr>
              <a:xfrm>
                <a:off x="603504" y="2487168"/>
                <a:ext cx="4251960" cy="850392"/>
                <a:chOff x="728977" y="4203639"/>
                <a:chExt cx="4251960" cy="850392"/>
              </a:xfrm>
              <a:effectLst>
                <a:outerShdw blurRad="50800" dist="25400" dir="8100000" algn="tr" rotWithShape="0">
                  <a:prstClr val="black">
                    <a:alpha val="40000"/>
                  </a:prstClr>
                </a:outerShdw>
              </a:effectLst>
            </p:grpSpPr>
            <p:sp>
              <p:nvSpPr>
                <p:cNvPr id="57" name="Rectangle 56"/>
                <p:cNvSpPr/>
                <p:nvPr/>
              </p:nvSpPr>
              <p:spPr>
                <a:xfrm>
                  <a:off x="728977" y="4203639"/>
                  <a:ext cx="850392" cy="850392"/>
                </a:xfrm>
                <a:prstGeom prst="rect">
                  <a:avLst/>
                </a:prstGeom>
                <a:noFill/>
                <a:ln w="412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58" name="Rectangle 57"/>
                <p:cNvSpPr/>
                <p:nvPr/>
              </p:nvSpPr>
              <p:spPr>
                <a:xfrm>
                  <a:off x="1579369" y="4203639"/>
                  <a:ext cx="850392" cy="850392"/>
                </a:xfrm>
                <a:prstGeom prst="rect">
                  <a:avLst/>
                </a:prstGeom>
                <a:noFill/>
                <a:ln w="412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59" name="Rectangle 58"/>
                <p:cNvSpPr/>
                <p:nvPr/>
              </p:nvSpPr>
              <p:spPr>
                <a:xfrm>
                  <a:off x="2429761" y="4203639"/>
                  <a:ext cx="850392" cy="850392"/>
                </a:xfrm>
                <a:prstGeom prst="rect">
                  <a:avLst/>
                </a:prstGeom>
                <a:noFill/>
                <a:ln w="412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60" name="Rectangle 59"/>
                <p:cNvSpPr/>
                <p:nvPr/>
              </p:nvSpPr>
              <p:spPr>
                <a:xfrm>
                  <a:off x="3282696" y="4203639"/>
                  <a:ext cx="850392" cy="850392"/>
                </a:xfrm>
                <a:prstGeom prst="rect">
                  <a:avLst/>
                </a:prstGeom>
                <a:noFill/>
                <a:ln w="412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61" name="Rectangle 60"/>
                <p:cNvSpPr/>
                <p:nvPr/>
              </p:nvSpPr>
              <p:spPr>
                <a:xfrm>
                  <a:off x="4130545" y="4203639"/>
                  <a:ext cx="850392" cy="850392"/>
                </a:xfrm>
                <a:prstGeom prst="rect">
                  <a:avLst/>
                </a:prstGeom>
                <a:noFill/>
                <a:ln w="412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</p:grpSp>
      </p:grpSp>
      <p:sp>
        <p:nvSpPr>
          <p:cNvPr id="72" name="Rectangle 71"/>
          <p:cNvSpPr/>
          <p:nvPr/>
        </p:nvSpPr>
        <p:spPr>
          <a:xfrm>
            <a:off x="1352843" y="5867400"/>
            <a:ext cx="6616490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3200" b="1" dirty="0">
                <a:solidFill>
                  <a:srgbClr val="F9A807"/>
                </a:solidFill>
                <a:effectLst>
                  <a:outerShdw blurRad="50800" dist="76200" dir="5400000" algn="t" rotWithShape="0">
                    <a:prstClr val="black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The formula saves us from counting!</a:t>
            </a:r>
            <a:endParaRPr lang="en-US" sz="3200" dirty="0">
              <a:solidFill>
                <a:srgbClr val="00B05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pSp>
        <p:nvGrpSpPr>
          <p:cNvPr id="95" name="Group 94"/>
          <p:cNvGrpSpPr/>
          <p:nvPr/>
        </p:nvGrpSpPr>
        <p:grpSpPr>
          <a:xfrm>
            <a:off x="577596" y="3026101"/>
            <a:ext cx="3858768" cy="769443"/>
            <a:chOff x="577596" y="3026101"/>
            <a:chExt cx="3858768" cy="769443"/>
          </a:xfrm>
        </p:grpSpPr>
        <p:sp>
          <p:nvSpPr>
            <p:cNvPr id="74" name="TextBox 73"/>
            <p:cNvSpPr txBox="1"/>
            <p:nvPr/>
          </p:nvSpPr>
          <p:spPr>
            <a:xfrm>
              <a:off x="577596" y="3026103"/>
              <a:ext cx="457200" cy="76944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400" b="1" dirty="0">
                  <a:ln>
                    <a:solidFill>
                      <a:schemeClr val="tx1"/>
                    </a:solidFill>
                  </a:ln>
                  <a:solidFill>
                    <a:srgbClr val="FFFF00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rPr>
                <a:t>1</a:t>
              </a:r>
            </a:p>
          </p:txBody>
        </p:sp>
        <p:sp>
          <p:nvSpPr>
            <p:cNvPr id="75" name="TextBox 74"/>
            <p:cNvSpPr txBox="1"/>
            <p:nvPr/>
          </p:nvSpPr>
          <p:spPr>
            <a:xfrm>
              <a:off x="1416624" y="3026103"/>
              <a:ext cx="457200" cy="76944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400" b="1" dirty="0">
                  <a:ln>
                    <a:solidFill>
                      <a:schemeClr val="tx1"/>
                    </a:solidFill>
                  </a:ln>
                  <a:solidFill>
                    <a:srgbClr val="FFFF00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rPr>
                <a:t>2</a:t>
              </a:r>
            </a:p>
          </p:txBody>
        </p:sp>
        <p:sp>
          <p:nvSpPr>
            <p:cNvPr id="76" name="TextBox 75"/>
            <p:cNvSpPr txBox="1"/>
            <p:nvPr/>
          </p:nvSpPr>
          <p:spPr>
            <a:xfrm>
              <a:off x="2278380" y="3026102"/>
              <a:ext cx="457200" cy="76944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400" b="1" dirty="0">
                  <a:ln>
                    <a:solidFill>
                      <a:schemeClr val="tx1"/>
                    </a:solidFill>
                  </a:ln>
                  <a:solidFill>
                    <a:srgbClr val="FFFF00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rPr>
                <a:t>3</a:t>
              </a:r>
            </a:p>
          </p:txBody>
        </p:sp>
        <p:sp>
          <p:nvSpPr>
            <p:cNvPr id="77" name="TextBox 76"/>
            <p:cNvSpPr txBox="1"/>
            <p:nvPr/>
          </p:nvSpPr>
          <p:spPr>
            <a:xfrm>
              <a:off x="3128772" y="3026101"/>
              <a:ext cx="457200" cy="76944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400" b="1" dirty="0">
                  <a:ln>
                    <a:solidFill>
                      <a:schemeClr val="tx1"/>
                    </a:solidFill>
                  </a:ln>
                  <a:solidFill>
                    <a:srgbClr val="FFFF00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rPr>
                <a:t>4</a:t>
              </a:r>
            </a:p>
          </p:txBody>
        </p:sp>
        <p:sp>
          <p:nvSpPr>
            <p:cNvPr id="78" name="TextBox 77"/>
            <p:cNvSpPr txBox="1"/>
            <p:nvPr/>
          </p:nvSpPr>
          <p:spPr>
            <a:xfrm>
              <a:off x="3979164" y="3026103"/>
              <a:ext cx="457200" cy="76944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400" b="1" dirty="0">
                  <a:ln>
                    <a:solidFill>
                      <a:schemeClr val="tx1"/>
                    </a:solidFill>
                  </a:ln>
                  <a:solidFill>
                    <a:srgbClr val="FFFF00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rPr>
                <a:t>5</a:t>
              </a:r>
            </a:p>
          </p:txBody>
        </p:sp>
      </p:grpSp>
      <p:grpSp>
        <p:nvGrpSpPr>
          <p:cNvPr id="96" name="Group 95"/>
          <p:cNvGrpSpPr/>
          <p:nvPr/>
        </p:nvGrpSpPr>
        <p:grpSpPr>
          <a:xfrm>
            <a:off x="577596" y="3864863"/>
            <a:ext cx="4020907" cy="771817"/>
            <a:chOff x="577596" y="3864863"/>
            <a:chExt cx="4020907" cy="771817"/>
          </a:xfrm>
        </p:grpSpPr>
        <p:sp>
          <p:nvSpPr>
            <p:cNvPr id="79" name="TextBox 78"/>
            <p:cNvSpPr txBox="1"/>
            <p:nvPr/>
          </p:nvSpPr>
          <p:spPr>
            <a:xfrm>
              <a:off x="577596" y="3867239"/>
              <a:ext cx="457200" cy="76944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400" b="1" dirty="0">
                  <a:ln>
                    <a:solidFill>
                      <a:schemeClr val="tx1"/>
                    </a:solidFill>
                  </a:ln>
                  <a:solidFill>
                    <a:srgbClr val="FFFF00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rPr>
                <a:t>6</a:t>
              </a:r>
            </a:p>
          </p:txBody>
        </p:sp>
        <p:sp>
          <p:nvSpPr>
            <p:cNvPr id="80" name="TextBox 79"/>
            <p:cNvSpPr txBox="1"/>
            <p:nvPr/>
          </p:nvSpPr>
          <p:spPr>
            <a:xfrm>
              <a:off x="1416624" y="3867239"/>
              <a:ext cx="457200" cy="76944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400" b="1" dirty="0">
                  <a:ln>
                    <a:solidFill>
                      <a:schemeClr val="tx1"/>
                    </a:solidFill>
                  </a:ln>
                  <a:solidFill>
                    <a:srgbClr val="FFFF00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rPr>
                <a:t>7</a:t>
              </a:r>
            </a:p>
          </p:txBody>
        </p:sp>
        <p:sp>
          <p:nvSpPr>
            <p:cNvPr id="81" name="TextBox 80"/>
            <p:cNvSpPr txBox="1"/>
            <p:nvPr/>
          </p:nvSpPr>
          <p:spPr>
            <a:xfrm>
              <a:off x="2282256" y="3864864"/>
              <a:ext cx="457200" cy="76944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400" b="1" dirty="0">
                  <a:ln>
                    <a:solidFill>
                      <a:schemeClr val="tx1"/>
                    </a:solidFill>
                  </a:ln>
                  <a:solidFill>
                    <a:srgbClr val="FFFF00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rPr>
                <a:t>8</a:t>
              </a:r>
            </a:p>
          </p:txBody>
        </p:sp>
        <p:sp>
          <p:nvSpPr>
            <p:cNvPr id="82" name="TextBox 81"/>
            <p:cNvSpPr txBox="1"/>
            <p:nvPr/>
          </p:nvSpPr>
          <p:spPr>
            <a:xfrm>
              <a:off x="3128772" y="3867239"/>
              <a:ext cx="457200" cy="76944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400" b="1" dirty="0">
                  <a:ln>
                    <a:solidFill>
                      <a:schemeClr val="tx1"/>
                    </a:solidFill>
                  </a:ln>
                  <a:solidFill>
                    <a:srgbClr val="FFFF00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rPr>
                <a:t>9</a:t>
              </a:r>
            </a:p>
          </p:txBody>
        </p:sp>
        <p:sp>
          <p:nvSpPr>
            <p:cNvPr id="83" name="TextBox 82"/>
            <p:cNvSpPr txBox="1"/>
            <p:nvPr/>
          </p:nvSpPr>
          <p:spPr>
            <a:xfrm>
              <a:off x="3782568" y="3864863"/>
              <a:ext cx="815935" cy="76944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400" b="1" dirty="0">
                  <a:ln>
                    <a:solidFill>
                      <a:schemeClr val="tx1"/>
                    </a:solidFill>
                  </a:ln>
                  <a:solidFill>
                    <a:srgbClr val="FFFF00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rPr>
                <a:t>10</a:t>
              </a:r>
            </a:p>
          </p:txBody>
        </p:sp>
      </p:grpSp>
      <p:grpSp>
        <p:nvGrpSpPr>
          <p:cNvPr id="97" name="Group 96"/>
          <p:cNvGrpSpPr/>
          <p:nvPr/>
        </p:nvGrpSpPr>
        <p:grpSpPr>
          <a:xfrm>
            <a:off x="381000" y="4710359"/>
            <a:ext cx="4202817" cy="778593"/>
            <a:chOff x="381000" y="4710359"/>
            <a:chExt cx="4202817" cy="778593"/>
          </a:xfrm>
        </p:grpSpPr>
        <p:sp>
          <p:nvSpPr>
            <p:cNvPr id="84" name="TextBox 83"/>
            <p:cNvSpPr txBox="1"/>
            <p:nvPr/>
          </p:nvSpPr>
          <p:spPr>
            <a:xfrm>
              <a:off x="381000" y="4710361"/>
              <a:ext cx="815935" cy="76944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400" b="1" dirty="0">
                  <a:ln>
                    <a:solidFill>
                      <a:schemeClr val="tx1"/>
                    </a:solidFill>
                  </a:ln>
                  <a:solidFill>
                    <a:srgbClr val="FFFF00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rPr>
                <a:t>11</a:t>
              </a:r>
            </a:p>
          </p:txBody>
        </p:sp>
        <p:sp>
          <p:nvSpPr>
            <p:cNvPr id="85" name="TextBox 84"/>
            <p:cNvSpPr txBox="1"/>
            <p:nvPr/>
          </p:nvSpPr>
          <p:spPr>
            <a:xfrm>
              <a:off x="1229598" y="4710360"/>
              <a:ext cx="815935" cy="76944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400" b="1" dirty="0">
                  <a:ln>
                    <a:solidFill>
                      <a:schemeClr val="tx1"/>
                    </a:solidFill>
                  </a:ln>
                  <a:solidFill>
                    <a:srgbClr val="FFFF00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rPr>
                <a:t>12</a:t>
              </a:r>
            </a:p>
          </p:txBody>
        </p:sp>
        <p:sp>
          <p:nvSpPr>
            <p:cNvPr id="86" name="TextBox 85"/>
            <p:cNvSpPr txBox="1"/>
            <p:nvPr/>
          </p:nvSpPr>
          <p:spPr>
            <a:xfrm>
              <a:off x="2094858" y="4710359"/>
              <a:ext cx="815935" cy="76944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400" b="1" dirty="0">
                  <a:ln>
                    <a:solidFill>
                      <a:schemeClr val="tx1"/>
                    </a:solidFill>
                  </a:ln>
                  <a:solidFill>
                    <a:srgbClr val="FFFF00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rPr>
                <a:t>13</a:t>
              </a:r>
            </a:p>
          </p:txBody>
        </p:sp>
        <p:sp>
          <p:nvSpPr>
            <p:cNvPr id="87" name="TextBox 86"/>
            <p:cNvSpPr txBox="1"/>
            <p:nvPr/>
          </p:nvSpPr>
          <p:spPr>
            <a:xfrm>
              <a:off x="2951947" y="4719511"/>
              <a:ext cx="815935" cy="76944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400" b="1" dirty="0">
                  <a:ln>
                    <a:solidFill>
                      <a:schemeClr val="tx1"/>
                    </a:solidFill>
                  </a:ln>
                  <a:solidFill>
                    <a:srgbClr val="FFFF00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rPr>
                <a:t>14</a:t>
              </a:r>
            </a:p>
          </p:txBody>
        </p:sp>
        <p:sp>
          <p:nvSpPr>
            <p:cNvPr id="88" name="TextBox 87"/>
            <p:cNvSpPr txBox="1"/>
            <p:nvPr/>
          </p:nvSpPr>
          <p:spPr>
            <a:xfrm>
              <a:off x="3767882" y="4719511"/>
              <a:ext cx="815935" cy="76944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400" b="1" dirty="0">
                  <a:ln>
                    <a:solidFill>
                      <a:schemeClr val="tx1"/>
                    </a:solidFill>
                  </a:ln>
                  <a:solidFill>
                    <a:srgbClr val="FFFF00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rPr>
                <a:t>15</a:t>
              </a:r>
            </a:p>
          </p:txBody>
        </p:sp>
      </p:grpSp>
      <p:sp>
        <p:nvSpPr>
          <p:cNvPr id="89" name="Rectangle 88"/>
          <p:cNvSpPr/>
          <p:nvPr/>
        </p:nvSpPr>
        <p:spPr>
          <a:xfrm>
            <a:off x="4828032" y="4810780"/>
            <a:ext cx="4106189" cy="584775"/>
          </a:xfrm>
          <a:prstGeom prst="rect">
            <a:avLst/>
          </a:prstGeom>
          <a:ln w="19050">
            <a:solidFill>
              <a:schemeClr val="bg1"/>
            </a:solidFill>
          </a:ln>
        </p:spPr>
        <p:txBody>
          <a:bodyPr wrap="none">
            <a:spAutoFit/>
          </a:bodyPr>
          <a:lstStyle/>
          <a:p>
            <a:r>
              <a:rPr lang="en-US" sz="3200" b="1" i="1" dirty="0">
                <a:solidFill>
                  <a:schemeClr val="bg1"/>
                </a:solidFill>
                <a:effectLst>
                  <a:outerShdw blurRad="50800" dist="50800" dir="8100000" algn="tr" rotWithShape="0">
                    <a:schemeClr val="tx1"/>
                  </a:outerShdw>
                </a:effectLst>
                <a:latin typeface="Times New Roman" pitchFamily="18" charset="0"/>
                <a:cs typeface="Times New Roman" pitchFamily="18" charset="0"/>
              </a:rPr>
              <a:t>Area</a:t>
            </a:r>
            <a:r>
              <a:rPr lang="en-US" sz="3200" b="1" dirty="0">
                <a:solidFill>
                  <a:schemeClr val="bg1"/>
                </a:solidFill>
                <a:effectLst>
                  <a:outerShdw blurRad="50800" dist="50800" dir="8100000" algn="tr" rotWithShape="0">
                    <a:schemeClr val="tx1"/>
                  </a:outerShdw>
                </a:effectLst>
                <a:latin typeface="Times New Roman" pitchFamily="18" charset="0"/>
                <a:cs typeface="Times New Roman" pitchFamily="18" charset="0"/>
              </a:rPr>
              <a:t> = 15 square units</a:t>
            </a:r>
            <a:endParaRPr lang="en-US" sz="3200" dirty="0">
              <a:solidFill>
                <a:schemeClr val="bg1"/>
              </a:solidFill>
              <a:effectLst>
                <a:outerShdw blurRad="50800" dist="50800" dir="8100000" algn="tr" rotWithShape="0">
                  <a:schemeClr val="tx1"/>
                </a:outerShdw>
              </a:effectLst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0" name="Rectangle 89"/>
              <p:cNvSpPr/>
              <p:nvPr/>
            </p:nvSpPr>
            <p:spPr>
              <a:xfrm>
                <a:off x="5722068" y="3962400"/>
                <a:ext cx="2355132" cy="58477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r>
                  <a:rPr lang="en-US" sz="3200" b="1" i="1" dirty="0">
                    <a:solidFill>
                      <a:schemeClr val="bg1"/>
                    </a:solidFill>
                    <a:effectLst>
                      <a:outerShdw blurRad="50800" dist="50800" dir="8100000" algn="tr" rotWithShape="0">
                        <a:schemeClr val="tx1"/>
                      </a:outerShdw>
                    </a:effectLst>
                    <a:latin typeface="Times New Roman" pitchFamily="18" charset="0"/>
                    <a:cs typeface="Times New Roman" pitchFamily="18" charset="0"/>
                  </a:rPr>
                  <a:t>Area = </a:t>
                </a:r>
                <a:r>
                  <a:rPr lang="en-US" sz="3200" b="1" dirty="0">
                    <a:solidFill>
                      <a:schemeClr val="bg1"/>
                    </a:solidFill>
                    <a:effectLst>
                      <a:outerShdw blurRad="50800" dist="50800" dir="8100000" algn="tr" rotWithShape="0">
                        <a:schemeClr val="tx1"/>
                      </a:outerShdw>
                    </a:effectLst>
                    <a:latin typeface="Times New Roman" pitchFamily="18" charset="0"/>
                    <a:cs typeface="Times New Roman" pitchFamily="18" charset="0"/>
                  </a:rPr>
                  <a:t>5</a:t>
                </a:r>
                <a:r>
                  <a:rPr lang="en-US" sz="3200" b="1" i="1" dirty="0">
                    <a:solidFill>
                      <a:schemeClr val="bg1"/>
                    </a:solidFill>
                    <a:effectLst>
                      <a:outerShdw blurRad="50800" dist="50800" dir="8100000" algn="tr" rotWithShape="0">
                        <a:schemeClr val="tx1"/>
                      </a:outerShdw>
                    </a:effectLst>
                    <a:latin typeface="Times New Roman" pitchFamily="18" charset="0"/>
                    <a:cs typeface="Times New Roman" pitchFamily="18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sz="3200" b="1" i="1" dirty="0">
                        <a:solidFill>
                          <a:schemeClr val="bg1"/>
                        </a:solidFill>
                        <a:effectLst>
                          <a:outerShdw blurRad="50800" dist="50800" dir="8100000" algn="tr" rotWithShape="0">
                            <a:schemeClr val="tx1"/>
                          </a:outerShdw>
                        </a:effectLst>
                        <a:latin typeface="Cambria Math"/>
                        <a:ea typeface="Cambria Math"/>
                        <a:cs typeface="Times New Roman" pitchFamily="18" charset="0"/>
                      </a:rPr>
                      <m:t>×</m:t>
                    </m:r>
                  </m:oMath>
                </a14:m>
                <a:r>
                  <a:rPr lang="en-US" sz="3200" b="1" i="1" dirty="0">
                    <a:solidFill>
                      <a:schemeClr val="bg1"/>
                    </a:solidFill>
                    <a:effectLst>
                      <a:outerShdw blurRad="50800" dist="50800" dir="8100000" algn="tr" rotWithShape="0">
                        <a:schemeClr val="tx1"/>
                      </a:outerShdw>
                    </a:effectLst>
                    <a:latin typeface="Times New Roman" pitchFamily="18" charset="0"/>
                    <a:cs typeface="Times New Roman" pitchFamily="18" charset="0"/>
                  </a:rPr>
                  <a:t> </a:t>
                </a:r>
                <a:r>
                  <a:rPr lang="en-US" sz="3200" b="1" dirty="0">
                    <a:solidFill>
                      <a:schemeClr val="bg1"/>
                    </a:solidFill>
                    <a:effectLst>
                      <a:outerShdw blurRad="50800" dist="50800" dir="8100000" algn="tr" rotWithShape="0">
                        <a:schemeClr val="tx1"/>
                      </a:outerShdw>
                    </a:effectLst>
                    <a:latin typeface="Times New Roman" pitchFamily="18" charset="0"/>
                    <a:cs typeface="Times New Roman" pitchFamily="18" charset="0"/>
                  </a:rPr>
                  <a:t>3</a:t>
                </a:r>
              </a:p>
            </p:txBody>
          </p:sp>
        </mc:Choice>
        <mc:Fallback xmlns="">
          <p:sp>
            <p:nvSpPr>
              <p:cNvPr id="90" name="Rectangle 89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22068" y="3962400"/>
                <a:ext cx="2355132" cy="584775"/>
              </a:xfrm>
              <a:prstGeom prst="rect">
                <a:avLst/>
              </a:prstGeom>
              <a:blipFill rotWithShape="1">
                <a:blip r:embed="rId4"/>
                <a:stretch>
                  <a:fillRect l="-8808" t="-15625" r="-6477" b="-406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92" name="Rectangle 91"/>
              <p:cNvSpPr/>
              <p:nvPr/>
            </p:nvSpPr>
            <p:spPr>
              <a:xfrm>
                <a:off x="4936529" y="3124544"/>
                <a:ext cx="3950120" cy="58477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r>
                  <a:rPr lang="en-US" sz="3200" b="1" i="1" dirty="0">
                    <a:solidFill>
                      <a:schemeClr val="bg1"/>
                    </a:solidFill>
                    <a:effectLst>
                      <a:outerShdw blurRad="50800" dist="50800" dir="8100000" algn="tr" rotWithShape="0">
                        <a:schemeClr val="tx1"/>
                      </a:outerShdw>
                    </a:effectLst>
                    <a:latin typeface="Times New Roman" pitchFamily="18" charset="0"/>
                    <a:cs typeface="Times New Roman" pitchFamily="18" charset="0"/>
                  </a:rPr>
                  <a:t>Area = length </a:t>
                </a:r>
                <a14:m>
                  <m:oMath xmlns:m="http://schemas.openxmlformats.org/officeDocument/2006/math">
                    <m:r>
                      <a:rPr lang="en-US" sz="3200" b="1" i="1" dirty="0">
                        <a:solidFill>
                          <a:schemeClr val="bg1"/>
                        </a:solidFill>
                        <a:effectLst>
                          <a:outerShdw blurRad="50800" dist="50800" dir="8100000" algn="tr" rotWithShape="0">
                            <a:schemeClr val="tx1"/>
                          </a:outerShdw>
                        </a:effectLst>
                        <a:latin typeface="Cambria Math"/>
                        <a:ea typeface="Cambria Math"/>
                        <a:cs typeface="Times New Roman" pitchFamily="18" charset="0"/>
                      </a:rPr>
                      <m:t>×</m:t>
                    </m:r>
                  </m:oMath>
                </a14:m>
                <a:r>
                  <a:rPr lang="en-US" sz="3200" b="1" i="1" dirty="0">
                    <a:solidFill>
                      <a:schemeClr val="bg1"/>
                    </a:solidFill>
                    <a:effectLst>
                      <a:outerShdw blurRad="50800" dist="50800" dir="8100000" algn="tr" rotWithShape="0">
                        <a:schemeClr val="tx1"/>
                      </a:outerShdw>
                    </a:effectLst>
                    <a:latin typeface="Times New Roman" pitchFamily="18" charset="0"/>
                    <a:cs typeface="Times New Roman" pitchFamily="18" charset="0"/>
                  </a:rPr>
                  <a:t> width</a:t>
                </a:r>
                <a:endParaRPr lang="en-US" sz="3200" dirty="0">
                  <a:solidFill>
                    <a:schemeClr val="bg1"/>
                  </a:solidFill>
                  <a:effectLst>
                    <a:outerShdw blurRad="50800" dist="50800" dir="8100000" algn="tr" rotWithShape="0">
                      <a:schemeClr val="tx1"/>
                    </a:outerShdw>
                  </a:effectLst>
                </a:endParaRPr>
              </a:p>
            </p:txBody>
          </p:sp>
        </mc:Choice>
        <mc:Fallback xmlns="">
          <p:sp>
            <p:nvSpPr>
              <p:cNvPr id="92" name="Rectangle 91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936529" y="3124544"/>
                <a:ext cx="3950120" cy="584775"/>
              </a:xfrm>
              <a:prstGeom prst="rect">
                <a:avLst/>
              </a:prstGeom>
              <a:blipFill rotWithShape="1">
                <a:blip r:embed="rId5"/>
                <a:stretch>
                  <a:fillRect l="-5247" t="-17895" r="-3704" b="-4105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7" name="TextBox 36"/>
          <p:cNvSpPr txBox="1"/>
          <p:nvPr/>
        </p:nvSpPr>
        <p:spPr>
          <a:xfrm>
            <a:off x="1905433" y="5486400"/>
            <a:ext cx="108857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b="1" dirty="0">
                <a:solidFill>
                  <a:schemeClr val="bg1"/>
                </a:solidFill>
                <a:effectLst>
                  <a:outerShdw blurRad="50800" dist="38100" dir="8100000" algn="tr" rotWithShape="0">
                    <a:prstClr val="black"/>
                  </a:outerShdw>
                </a:effectLst>
                <a:latin typeface="Times New Roman" pitchFamily="18" charset="0"/>
                <a:cs typeface="Times New Roman" pitchFamily="18" charset="0"/>
              </a:rPr>
              <a:t>length</a:t>
            </a:r>
          </a:p>
        </p:txBody>
      </p:sp>
      <p:sp>
        <p:nvSpPr>
          <p:cNvPr id="38" name="TextBox 37"/>
          <p:cNvSpPr txBox="1"/>
          <p:nvPr/>
        </p:nvSpPr>
        <p:spPr>
          <a:xfrm rot="5400000">
            <a:off x="4297680" y="4018751"/>
            <a:ext cx="10668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b="1" dirty="0">
                <a:solidFill>
                  <a:schemeClr val="bg1"/>
                </a:solidFill>
                <a:effectLst>
                  <a:outerShdw blurRad="50800" dist="38100" dir="8100000" algn="tr" rotWithShape="0">
                    <a:prstClr val="black"/>
                  </a:outerShdw>
                </a:effectLst>
                <a:latin typeface="Times New Roman" pitchFamily="18" charset="0"/>
                <a:cs typeface="Times New Roman" pitchFamily="18" charset="0"/>
              </a:rPr>
              <a:t>width</a:t>
            </a:r>
          </a:p>
        </p:txBody>
      </p:sp>
      <p:sp>
        <p:nvSpPr>
          <p:cNvPr id="73" name="Trapezoid 72"/>
          <p:cNvSpPr/>
          <p:nvPr/>
        </p:nvSpPr>
        <p:spPr>
          <a:xfrm rot="10052560" flipV="1">
            <a:off x="6814313" y="465821"/>
            <a:ext cx="867120" cy="396080"/>
          </a:xfrm>
          <a:prstGeom prst="trapezoid">
            <a:avLst>
              <a:gd name="adj" fmla="val 37374"/>
            </a:avLst>
          </a:prstGeom>
          <a:gradFill flip="none" rotWithShape="1">
            <a:gsLst>
              <a:gs pos="0">
                <a:schemeClr val="bg1"/>
              </a:gs>
              <a:gs pos="50000">
                <a:srgbClr val="FFC000"/>
              </a:gs>
              <a:gs pos="100000">
                <a:srgbClr val="FB8005"/>
              </a:gs>
            </a:gsLst>
            <a:lin ang="16200000" scaled="1"/>
            <a:tileRect/>
          </a:gradFill>
          <a:ln w="12700">
            <a:solidFill>
              <a:srgbClr val="FF05ED"/>
            </a:solidFill>
          </a:ln>
          <a:effectLst>
            <a:outerShdw blurRad="50800" dist="38100" dir="8100000" algn="tr" rotWithShape="0">
              <a:prstClr val="black">
                <a:alpha val="8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7101869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7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10" presetClass="entr" presetSubtype="0" fill="hold" nodeType="with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750"/>
                                        <p:tgtEl>
                                          <p:spTgt spid="9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6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7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23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24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5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26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7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28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9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30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  <p:par>
                                <p:cTn id="31" presetID="26" presetClass="entr" presetSubtype="0" fill="hold" grpId="0" nodeType="withEffect">
                                  <p:stCondLst>
                                    <p:cond delay="125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3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4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39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40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41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42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43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44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45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46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47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1" dur="1000"/>
                                        <p:tgtEl>
                                          <p:spTgt spid="9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2" dur="1000" fill="hold"/>
                                        <p:tgtEl>
                                          <p:spTgt spid="9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3" dur="1000" fill="hold"/>
                                        <p:tgtEl>
                                          <p:spTgt spid="9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4" fill="hold">
                      <p:stCondLst>
                        <p:cond delay="indefinite"/>
                      </p:stCondLst>
                      <p:childTnLst>
                        <p:par>
                          <p:cTn id="55" fill="hold">
                            <p:stCondLst>
                              <p:cond delay="0"/>
                            </p:stCondLst>
                            <p:childTnLst>
                              <p:par>
                                <p:cTn id="56" presetID="47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8" dur="1000"/>
                                        <p:tgtEl>
                                          <p:spTgt spid="9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9" dur="1000" fill="hold"/>
                                        <p:tgtEl>
                                          <p:spTgt spid="9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0" dur="1000" fill="hold"/>
                                        <p:tgtEl>
                                          <p:spTgt spid="9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1" fill="hold">
                      <p:stCondLst>
                        <p:cond delay="indefinite"/>
                      </p:stCondLst>
                      <p:childTnLst>
                        <p:par>
                          <p:cTn id="62" fill="hold">
                            <p:stCondLst>
                              <p:cond delay="0"/>
                            </p:stCondLst>
                            <p:childTnLst>
                              <p:par>
                                <p:cTn id="63" presetID="47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5" dur="1000"/>
                                        <p:tgtEl>
                                          <p:spTgt spid="8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6" dur="1000" fill="hold"/>
                                        <p:tgtEl>
                                          <p:spTgt spid="8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7" dur="1000" fill="hold"/>
                                        <p:tgtEl>
                                          <p:spTgt spid="8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8" fill="hold">
                      <p:stCondLst>
                        <p:cond delay="indefinite"/>
                      </p:stCondLst>
                      <p:childTnLst>
                        <p:par>
                          <p:cTn id="69" fill="hold">
                            <p:stCondLst>
                              <p:cond delay="0"/>
                            </p:stCondLst>
                            <p:childTnLst>
                              <p:par>
                                <p:cTn id="70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2" dur="1500"/>
                                        <p:tgtEl>
                                          <p:spTgt spid="9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3" presetID="22" presetClass="entr" presetSubtype="8" fill="hold" nodeType="withEffect">
                                  <p:stCondLst>
                                    <p:cond delay="150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5" dur="1500"/>
                                        <p:tgtEl>
                                          <p:spTgt spid="9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6" presetID="22" presetClass="entr" presetSubtype="8" fill="hold" nodeType="withEffect">
                                  <p:stCondLst>
                                    <p:cond delay="2750"/>
                                  </p:stCondLst>
                                  <p:childTnLst>
                                    <p:set>
                                      <p:cBhvr>
                                        <p:cTn id="7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8" dur="2000"/>
                                        <p:tgtEl>
                                          <p:spTgt spid="9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9" fill="hold">
                      <p:stCondLst>
                        <p:cond delay="indefinite"/>
                      </p:stCondLst>
                      <p:childTnLst>
                        <p:par>
                          <p:cTn id="80" fill="hold">
                            <p:stCondLst>
                              <p:cond delay="0"/>
                            </p:stCondLst>
                            <p:childTnLst>
                              <p:par>
                                <p:cTn id="81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3" dur="1250" fill="hold"/>
                                        <p:tgtEl>
                                          <p:spTgt spid="7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4" dur="1250" fill="hold"/>
                                        <p:tgtEl>
                                          <p:spTgt spid="7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5" dur="1250"/>
                                        <p:tgtEl>
                                          <p:spTgt spid="7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0" grpId="0"/>
      <p:bldP spid="72" grpId="0"/>
      <p:bldP spid="89" grpId="0" animBg="1"/>
      <p:bldP spid="90" grpId="0"/>
      <p:bldP spid="92" grpId="0"/>
      <p:bldP spid="37" grpId="0"/>
      <p:bldP spid="38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Group 3"/>
          <p:cNvGrpSpPr/>
          <p:nvPr/>
        </p:nvGrpSpPr>
        <p:grpSpPr>
          <a:xfrm>
            <a:off x="6781800" y="2065838"/>
            <a:ext cx="1993392" cy="1371600"/>
            <a:chOff x="4572001" y="3581401"/>
            <a:chExt cx="1993392" cy="1371600"/>
          </a:xfrm>
        </p:grpSpPr>
        <p:sp>
          <p:nvSpPr>
            <p:cNvPr id="6" name="Oval Callout 5"/>
            <p:cNvSpPr/>
            <p:nvPr/>
          </p:nvSpPr>
          <p:spPr>
            <a:xfrm>
              <a:off x="4572001" y="3581401"/>
              <a:ext cx="1993392" cy="1371600"/>
            </a:xfrm>
            <a:prstGeom prst="wedgeEllipseCallout">
              <a:avLst>
                <a:gd name="adj1" fmla="val -43611"/>
                <a:gd name="adj2" fmla="val 48758"/>
              </a:avLst>
            </a:prstGeom>
            <a:solidFill>
              <a:schemeClr val="bg1"/>
            </a:solidFill>
            <a:ln w="19050">
              <a:solidFill>
                <a:schemeClr val="tx1"/>
              </a:solidFill>
            </a:ln>
            <a:effectLst>
              <a:outerShdw blurRad="50800" dist="38100" dir="5400000" algn="t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" name="TextBox 6"/>
            <p:cNvSpPr txBox="1"/>
            <p:nvPr/>
          </p:nvSpPr>
          <p:spPr>
            <a:xfrm>
              <a:off x="4683326" y="3670933"/>
              <a:ext cx="1786871" cy="1220847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>
              <a:spAutoFit/>
            </a:bodyPr>
            <a:lstStyle/>
            <a:p>
              <a:pPr algn="ctr">
                <a:lnSpc>
                  <a:spcPts val="2200"/>
                </a:lnSpc>
              </a:pPr>
              <a:r>
                <a:rPr lang="en-US" sz="2000" b="1" dirty="0"/>
                <a:t>Personally,</a:t>
              </a:r>
            </a:p>
            <a:p>
              <a:pPr algn="ctr">
                <a:lnSpc>
                  <a:spcPts val="2200"/>
                </a:lnSpc>
              </a:pPr>
              <a:r>
                <a:rPr lang="en-US" sz="2000" b="1" dirty="0"/>
                <a:t>I’d rather just concentrate on</a:t>
              </a:r>
            </a:p>
            <a:p>
              <a:pPr algn="ctr">
                <a:lnSpc>
                  <a:spcPts val="2200"/>
                </a:lnSpc>
              </a:pPr>
              <a:r>
                <a:rPr lang="en-US" sz="2000" b="1" dirty="0"/>
                <a:t>the pizza!</a:t>
              </a:r>
            </a:p>
          </p:txBody>
        </p:sp>
      </p:grpSp>
      <p:sp>
        <p:nvSpPr>
          <p:cNvPr id="8" name="Rectangle 7"/>
          <p:cNvSpPr/>
          <p:nvPr/>
        </p:nvSpPr>
        <p:spPr>
          <a:xfrm>
            <a:off x="76200" y="76200"/>
            <a:ext cx="9006840" cy="6722477"/>
          </a:xfrm>
          <a:prstGeom prst="rect">
            <a:avLst/>
          </a:prstGeom>
          <a:noFill/>
          <a:ln w="133350">
            <a:solidFill>
              <a:srgbClr val="FFCC00"/>
            </a:solidFill>
          </a:ln>
          <a:scene3d>
            <a:camera prst="orthographicFront"/>
            <a:lightRig rig="threePt" dir="t"/>
          </a:scene3d>
          <a:sp3d>
            <a:bevelT w="152400" h="50800" prst="softRound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12" name="Group 11"/>
          <p:cNvGrpSpPr/>
          <p:nvPr/>
        </p:nvGrpSpPr>
        <p:grpSpPr>
          <a:xfrm>
            <a:off x="990281" y="210312"/>
            <a:ext cx="7048431" cy="830997"/>
            <a:chOff x="908813" y="210312"/>
            <a:chExt cx="7048431" cy="830997"/>
          </a:xfrm>
        </p:grpSpPr>
        <p:grpSp>
          <p:nvGrpSpPr>
            <p:cNvPr id="13" name="Group 12"/>
            <p:cNvGrpSpPr/>
            <p:nvPr/>
          </p:nvGrpSpPr>
          <p:grpSpPr>
            <a:xfrm>
              <a:off x="2304288" y="210312"/>
              <a:ext cx="4332732" cy="830997"/>
              <a:chOff x="620268" y="148618"/>
              <a:chExt cx="4332732" cy="830997"/>
            </a:xfrm>
          </p:grpSpPr>
          <p:sp>
            <p:nvSpPr>
              <p:cNvPr id="19" name="Parallelogram 18"/>
              <p:cNvSpPr/>
              <p:nvPr/>
            </p:nvSpPr>
            <p:spPr>
              <a:xfrm>
                <a:off x="620268" y="228600"/>
                <a:ext cx="4332732" cy="731520"/>
              </a:xfrm>
              <a:prstGeom prst="parallelogram">
                <a:avLst/>
              </a:prstGeom>
              <a:gradFill flip="none" rotWithShape="1">
                <a:gsLst>
                  <a:gs pos="0">
                    <a:srgbClr val="7030A0"/>
                  </a:gs>
                  <a:gs pos="50000">
                    <a:srgbClr val="BC0CAF"/>
                  </a:gs>
                  <a:gs pos="100000">
                    <a:schemeClr val="bg1"/>
                  </a:gs>
                </a:gsLst>
                <a:lin ang="16200000" scaled="1"/>
                <a:tileRect/>
              </a:gradFill>
              <a:ln w="19050">
                <a:solidFill>
                  <a:srgbClr val="FFC000"/>
                </a:solidFill>
              </a:ln>
              <a:effectLst>
                <a:outerShdw blurRad="50800" dist="50800" dir="8100000" algn="tr" rotWithShape="0">
                  <a:prstClr val="black"/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0" name="TextBox 19"/>
              <p:cNvSpPr txBox="1"/>
              <p:nvPr/>
            </p:nvSpPr>
            <p:spPr>
              <a:xfrm>
                <a:off x="901512" y="148618"/>
                <a:ext cx="3733800" cy="830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  <a:scene3d>
                  <a:camera prst="orthographicFront"/>
                  <a:lightRig rig="threePt" dir="t"/>
                </a:scene3d>
                <a:sp3d extrusionH="57150">
                  <a:bevelT h="25400" prst="softRound"/>
                </a:sp3d>
              </a:bodyPr>
              <a:lstStyle/>
              <a:p>
                <a:pPr algn="ctr"/>
                <a:r>
                  <a:rPr lang="en-US" sz="4800" b="1" dirty="0">
                    <a:solidFill>
                      <a:srgbClr val="FFC000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  <a:latin typeface="AR CHRISTY" panose="02000000000000000000" pitchFamily="2" charset="0"/>
                  </a:rPr>
                  <a:t>Go Figure!</a:t>
                </a:r>
              </a:p>
            </p:txBody>
          </p:sp>
        </p:grpSp>
        <p:sp>
          <p:nvSpPr>
            <p:cNvPr id="14" name="Rectangle 13"/>
            <p:cNvSpPr/>
            <p:nvPr/>
          </p:nvSpPr>
          <p:spPr>
            <a:xfrm>
              <a:off x="1676400" y="228600"/>
              <a:ext cx="457200" cy="457200"/>
            </a:xfrm>
            <a:prstGeom prst="rect">
              <a:avLst/>
            </a:prstGeom>
            <a:gradFill flip="none" rotWithShape="1">
              <a:gsLst>
                <a:gs pos="0">
                  <a:srgbClr val="92D050">
                    <a:shade val="30000"/>
                    <a:satMod val="115000"/>
                  </a:srgbClr>
                </a:gs>
                <a:gs pos="50000">
                  <a:srgbClr val="92D050">
                    <a:shade val="67500"/>
                    <a:satMod val="115000"/>
                  </a:srgbClr>
                </a:gs>
                <a:gs pos="100000">
                  <a:srgbClr val="92D050">
                    <a:shade val="100000"/>
                    <a:satMod val="115000"/>
                  </a:srgbClr>
                </a:gs>
              </a:gsLst>
              <a:lin ang="16200000" scaled="1"/>
              <a:tileRect/>
            </a:gradFill>
            <a:ln w="12700">
              <a:solidFill>
                <a:schemeClr val="bg1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" name="Right Triangle 14"/>
            <p:cNvSpPr/>
            <p:nvPr/>
          </p:nvSpPr>
          <p:spPr>
            <a:xfrm>
              <a:off x="1371600" y="381000"/>
              <a:ext cx="762000" cy="533400"/>
            </a:xfrm>
            <a:prstGeom prst="rtTriangle">
              <a:avLst/>
            </a:prstGeom>
            <a:gradFill flip="none" rotWithShape="1">
              <a:gsLst>
                <a:gs pos="0">
                  <a:srgbClr val="FCDE04"/>
                </a:gs>
                <a:gs pos="50000">
                  <a:srgbClr val="FFFF00"/>
                </a:gs>
                <a:gs pos="96000">
                  <a:schemeClr val="bg1"/>
                </a:gs>
              </a:gsLst>
              <a:lin ang="16200000" scaled="1"/>
              <a:tileRect/>
            </a:gradFill>
            <a:ln w="12700">
              <a:solidFill>
                <a:srgbClr val="00B05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" name="Rectangle 15"/>
            <p:cNvSpPr/>
            <p:nvPr/>
          </p:nvSpPr>
          <p:spPr>
            <a:xfrm rot="2036944">
              <a:off x="7111218" y="354875"/>
              <a:ext cx="846026" cy="396081"/>
            </a:xfrm>
            <a:prstGeom prst="rect">
              <a:avLst/>
            </a:prstGeom>
            <a:gradFill flip="none" rotWithShape="1">
              <a:gsLst>
                <a:gs pos="0">
                  <a:srgbClr val="1DC4FF">
                    <a:shade val="30000"/>
                    <a:satMod val="115000"/>
                  </a:srgbClr>
                </a:gs>
                <a:gs pos="50000">
                  <a:srgbClr val="1DC4FF">
                    <a:shade val="67500"/>
                    <a:satMod val="115000"/>
                  </a:srgbClr>
                </a:gs>
                <a:gs pos="100000">
                  <a:srgbClr val="1DC4FF">
                    <a:shade val="100000"/>
                    <a:satMod val="115000"/>
                  </a:srgbClr>
                </a:gs>
              </a:gsLst>
              <a:lin ang="16200000" scaled="1"/>
              <a:tileRect/>
            </a:gradFill>
            <a:ln w="12700"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rgbClr val="1DC4FF"/>
                </a:solidFill>
              </a:endParaRPr>
            </a:p>
          </p:txBody>
        </p:sp>
        <p:sp>
          <p:nvSpPr>
            <p:cNvPr id="17" name="Parallelogram 16"/>
            <p:cNvSpPr/>
            <p:nvPr/>
          </p:nvSpPr>
          <p:spPr>
            <a:xfrm rot="20936523" flipV="1">
              <a:off x="908813" y="524951"/>
              <a:ext cx="1072896" cy="289243"/>
            </a:xfrm>
            <a:prstGeom prst="parallelogram">
              <a:avLst>
                <a:gd name="adj" fmla="val 59698"/>
              </a:avLst>
            </a:prstGeom>
            <a:gradFill flip="none" rotWithShape="1">
              <a:gsLst>
                <a:gs pos="0">
                  <a:srgbClr val="FF6DFF"/>
                </a:gs>
                <a:gs pos="50000">
                  <a:srgbClr val="BC0CAF"/>
                </a:gs>
                <a:gs pos="100000">
                  <a:srgbClr val="940A8A"/>
                </a:gs>
              </a:gsLst>
              <a:lin ang="16200000" scaled="1"/>
              <a:tileRect/>
            </a:gradFill>
            <a:ln w="12700"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5" name="Rectangle 4"/>
          <p:cNvSpPr/>
          <p:nvPr/>
        </p:nvSpPr>
        <p:spPr>
          <a:xfrm>
            <a:off x="304801" y="1143000"/>
            <a:ext cx="8610599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spcAft>
                <a:spcPts val="1800"/>
              </a:spcAft>
            </a:pPr>
            <a:r>
              <a:rPr lang="en-US" sz="3600" b="1" dirty="0">
                <a:solidFill>
                  <a:srgbClr val="F9A807"/>
                </a:solidFill>
                <a:effectLst>
                  <a:outerShdw blurRad="50800" dist="76200" dir="5400000" algn="t" rotWithShape="0">
                    <a:prstClr val="black"/>
                  </a:outerShdw>
                </a:effectLst>
              </a:rPr>
              <a:t>In this lesson, you’ll learn the area formulas 		      for the following figures:</a:t>
            </a:r>
          </a:p>
        </p:txBody>
      </p:sp>
      <p:grpSp>
        <p:nvGrpSpPr>
          <p:cNvPr id="21" name="Group 20"/>
          <p:cNvGrpSpPr/>
          <p:nvPr/>
        </p:nvGrpSpPr>
        <p:grpSpPr>
          <a:xfrm>
            <a:off x="447228" y="2255520"/>
            <a:ext cx="2011680" cy="2011680"/>
            <a:chOff x="6477000" y="3657600"/>
            <a:chExt cx="2011680" cy="2011680"/>
          </a:xfrm>
        </p:grpSpPr>
        <p:sp>
          <p:nvSpPr>
            <p:cNvPr id="22" name="Rectangle 21"/>
            <p:cNvSpPr/>
            <p:nvPr/>
          </p:nvSpPr>
          <p:spPr>
            <a:xfrm>
              <a:off x="6477000" y="3657600"/>
              <a:ext cx="2011680" cy="2011680"/>
            </a:xfrm>
            <a:prstGeom prst="rect">
              <a:avLst/>
            </a:prstGeom>
            <a:solidFill>
              <a:srgbClr val="92D050"/>
            </a:solidFill>
            <a:ln>
              <a:solidFill>
                <a:schemeClr val="bg1"/>
              </a:solidFill>
            </a:ln>
            <a:effectLst>
              <a:outerShdw blurRad="50800" dist="38100" dir="8100000" algn="tr" rotWithShape="0">
                <a:prstClr val="black"/>
              </a:outerShdw>
            </a:effectLst>
            <a:scene3d>
              <a:camera prst="orthographicFront"/>
              <a:lightRig rig="threePt" dir="t"/>
            </a:scene3d>
            <a:sp3d>
              <a:bevelT prst="angle"/>
            </a:sp3d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" name="Rectangle 22"/>
            <p:cNvSpPr/>
            <p:nvPr/>
          </p:nvSpPr>
          <p:spPr>
            <a:xfrm>
              <a:off x="6614780" y="4069080"/>
              <a:ext cx="1853392" cy="723275"/>
            </a:xfrm>
            <a:prstGeom prst="rect">
              <a:avLst/>
            </a:prstGeom>
          </p:spPr>
          <p:txBody>
            <a:bodyPr wrap="none">
              <a:spAutoFit/>
              <a:scene3d>
                <a:camera prst="orthographicFront"/>
                <a:lightRig rig="threePt" dir="t"/>
              </a:scene3d>
              <a:sp3d extrusionH="57150">
                <a:bevelT h="25400" prst="softRound"/>
              </a:sp3d>
            </a:bodyPr>
            <a:lstStyle/>
            <a:p>
              <a:pPr algn="ctr"/>
              <a:r>
                <a:rPr lang="en-US" sz="4100" b="1" dirty="0">
                  <a:ln w="9525">
                    <a:solidFill>
                      <a:schemeClr val="bg1"/>
                    </a:solidFill>
                  </a:ln>
                  <a:solidFill>
                    <a:srgbClr val="1DC4FF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  <a:latin typeface="AR CHRISTY" panose="02000000000000000000" pitchFamily="2" charset="0"/>
                  <a:cs typeface="MV Boli" pitchFamily="2" charset="0"/>
                </a:rPr>
                <a:t>Squares</a:t>
              </a:r>
              <a:endParaRPr lang="en-US" sz="4100" dirty="0">
                <a:ln w="9525">
                  <a:solidFill>
                    <a:schemeClr val="bg1"/>
                  </a:solidFill>
                </a:ln>
                <a:solidFill>
                  <a:srgbClr val="1DC4FF"/>
                </a:solidFill>
              </a:endParaRPr>
            </a:p>
          </p:txBody>
        </p:sp>
      </p:grpSp>
      <p:grpSp>
        <p:nvGrpSpPr>
          <p:cNvPr id="24" name="Group 23"/>
          <p:cNvGrpSpPr/>
          <p:nvPr/>
        </p:nvGrpSpPr>
        <p:grpSpPr>
          <a:xfrm>
            <a:off x="838200" y="3530665"/>
            <a:ext cx="3200400" cy="1498535"/>
            <a:chOff x="2634766" y="4851206"/>
            <a:chExt cx="3200400" cy="1498535"/>
          </a:xfrm>
        </p:grpSpPr>
        <p:sp>
          <p:nvSpPr>
            <p:cNvPr id="26" name="Rectangle 25"/>
            <p:cNvSpPr/>
            <p:nvPr/>
          </p:nvSpPr>
          <p:spPr>
            <a:xfrm>
              <a:off x="2634766" y="4851206"/>
              <a:ext cx="3200400" cy="1498535"/>
            </a:xfrm>
            <a:prstGeom prst="rect">
              <a:avLst/>
            </a:prstGeom>
            <a:solidFill>
              <a:srgbClr val="9F5FCF"/>
            </a:solidFill>
            <a:ln w="28575">
              <a:solidFill>
                <a:srgbClr val="FFFF00"/>
              </a:solidFill>
            </a:ln>
            <a:effectLst>
              <a:outerShdw blurRad="50800" dist="38100" dir="13500000" algn="br" rotWithShape="0">
                <a:prstClr val="black"/>
              </a:outerShdw>
            </a:effectLst>
            <a:scene3d>
              <a:camera prst="orthographicFront"/>
              <a:lightRig rig="threePt" dir="t"/>
            </a:scene3d>
            <a:sp3d>
              <a:bevelT prst="angle"/>
            </a:sp3d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" name="Rectangle 26"/>
            <p:cNvSpPr/>
            <p:nvPr/>
          </p:nvSpPr>
          <p:spPr>
            <a:xfrm>
              <a:off x="2710966" y="5166945"/>
              <a:ext cx="3023648" cy="830997"/>
            </a:xfrm>
            <a:prstGeom prst="rect">
              <a:avLst/>
            </a:prstGeom>
          </p:spPr>
          <p:txBody>
            <a:bodyPr wrap="square">
              <a:spAutoFit/>
              <a:scene3d>
                <a:camera prst="orthographicFront"/>
                <a:lightRig rig="threePt" dir="t"/>
              </a:scene3d>
              <a:sp3d extrusionH="57150">
                <a:bevelT h="25400" prst="softRound"/>
              </a:sp3d>
            </a:bodyPr>
            <a:lstStyle/>
            <a:p>
              <a:pPr algn="ctr"/>
              <a:r>
                <a:rPr lang="en-US" sz="4800" b="1" dirty="0">
                  <a:ln w="9525">
                    <a:solidFill>
                      <a:srgbClr val="FFFF00"/>
                    </a:solidFill>
                  </a:ln>
                  <a:solidFill>
                    <a:srgbClr val="FFC000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  <a:latin typeface="AR CHRISTY" panose="02000000000000000000" pitchFamily="2" charset="0"/>
                  <a:cs typeface="MV Boli" pitchFamily="2" charset="0"/>
                </a:rPr>
                <a:t>Rectangles</a:t>
              </a:r>
              <a:endParaRPr lang="en-US" sz="4800" dirty="0">
                <a:solidFill>
                  <a:srgbClr val="FFC000"/>
                </a:solidFill>
              </a:endParaRPr>
            </a:p>
          </p:txBody>
        </p:sp>
      </p:grpSp>
      <p:grpSp>
        <p:nvGrpSpPr>
          <p:cNvPr id="28" name="Group 27"/>
          <p:cNvGrpSpPr/>
          <p:nvPr/>
        </p:nvGrpSpPr>
        <p:grpSpPr>
          <a:xfrm>
            <a:off x="451894" y="4267201"/>
            <a:ext cx="2748506" cy="2362199"/>
            <a:chOff x="3930626" y="3276601"/>
            <a:chExt cx="2748506" cy="2362199"/>
          </a:xfrm>
        </p:grpSpPr>
        <p:sp>
          <p:nvSpPr>
            <p:cNvPr id="30" name="Isosceles Triangle 29"/>
            <p:cNvSpPr/>
            <p:nvPr/>
          </p:nvSpPr>
          <p:spPr>
            <a:xfrm flipH="1">
              <a:off x="4114800" y="3276601"/>
              <a:ext cx="2564332" cy="2362199"/>
            </a:xfrm>
            <a:prstGeom prst="triangle">
              <a:avLst>
                <a:gd name="adj" fmla="val 98649"/>
              </a:avLst>
            </a:prstGeom>
            <a:solidFill>
              <a:srgbClr val="FFFF47"/>
            </a:solidFill>
            <a:ln>
              <a:solidFill>
                <a:schemeClr val="bg1"/>
              </a:solidFill>
            </a:ln>
            <a:effectLst>
              <a:outerShdw blurRad="50800" dist="38100" algn="l" rotWithShape="0">
                <a:prstClr val="black"/>
              </a:outerShdw>
            </a:effectLst>
            <a:scene3d>
              <a:camera prst="orthographicFront"/>
              <a:lightRig rig="threePt" dir="t"/>
            </a:scene3d>
            <a:sp3d>
              <a:bevelT prst="angle"/>
            </a:sp3d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" name="Rectangle 30"/>
            <p:cNvSpPr/>
            <p:nvPr/>
          </p:nvSpPr>
          <p:spPr>
            <a:xfrm rot="2686747">
              <a:off x="3930626" y="4359518"/>
              <a:ext cx="2223686" cy="707886"/>
            </a:xfrm>
            <a:prstGeom prst="rect">
              <a:avLst/>
            </a:prstGeom>
          </p:spPr>
          <p:txBody>
            <a:bodyPr wrap="none">
              <a:spAutoFit/>
              <a:scene3d>
                <a:camera prst="orthographicFront"/>
                <a:lightRig rig="threePt" dir="t"/>
              </a:scene3d>
              <a:sp3d extrusionH="57150">
                <a:bevelT h="25400" prst="softRound"/>
              </a:sp3d>
            </a:bodyPr>
            <a:lstStyle/>
            <a:p>
              <a:pPr algn="ctr"/>
              <a:r>
                <a:rPr lang="en-US" sz="4000" b="1" dirty="0">
                  <a:ln w="9525">
                    <a:solidFill>
                      <a:srgbClr val="92D050"/>
                    </a:solidFill>
                  </a:ln>
                  <a:solidFill>
                    <a:srgbClr val="9F5FCF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  <a:latin typeface="AR CHRISTY" panose="02000000000000000000" pitchFamily="2" charset="0"/>
                  <a:cs typeface="MV Boli" pitchFamily="2" charset="0"/>
                </a:rPr>
                <a:t>Triangles</a:t>
              </a:r>
              <a:endParaRPr lang="en-US" sz="4000" dirty="0">
                <a:ln w="9525">
                  <a:solidFill>
                    <a:srgbClr val="92D050"/>
                  </a:solidFill>
                </a:ln>
                <a:solidFill>
                  <a:srgbClr val="9F5FCF"/>
                </a:solidFill>
              </a:endParaRPr>
            </a:p>
          </p:txBody>
        </p:sp>
      </p:grpSp>
      <p:grpSp>
        <p:nvGrpSpPr>
          <p:cNvPr id="2048" name="Group 2047"/>
          <p:cNvGrpSpPr/>
          <p:nvPr/>
        </p:nvGrpSpPr>
        <p:grpSpPr>
          <a:xfrm>
            <a:off x="3513960" y="4822138"/>
            <a:ext cx="4944240" cy="1350062"/>
            <a:chOff x="3048000" y="5029030"/>
            <a:chExt cx="4944240" cy="1350062"/>
          </a:xfrm>
        </p:grpSpPr>
        <p:sp>
          <p:nvSpPr>
            <p:cNvPr id="34" name="Parallelogram 33"/>
            <p:cNvSpPr/>
            <p:nvPr/>
          </p:nvSpPr>
          <p:spPr>
            <a:xfrm flipH="1">
              <a:off x="3048000" y="5029030"/>
              <a:ext cx="4944240" cy="1350062"/>
            </a:xfrm>
            <a:prstGeom prst="parallelogram">
              <a:avLst>
                <a:gd name="adj" fmla="val 46151"/>
              </a:avLst>
            </a:prstGeom>
            <a:solidFill>
              <a:srgbClr val="1DC4FF"/>
            </a:solidFill>
            <a:ln>
              <a:solidFill>
                <a:srgbClr val="FFFF00"/>
              </a:solidFill>
            </a:ln>
            <a:effectLst>
              <a:outerShdw blurRad="50800" dist="38100" dir="13500000" algn="br" rotWithShape="0">
                <a:prstClr val="black"/>
              </a:outerShdw>
            </a:effectLst>
            <a:scene3d>
              <a:camera prst="orthographicFront"/>
              <a:lightRig rig="threePt" dir="t"/>
            </a:scene3d>
            <a:sp3d>
              <a:bevelT prst="angle"/>
            </a:sp3d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rgbClr val="FFFF00"/>
                </a:solidFill>
              </a:endParaRPr>
            </a:p>
          </p:txBody>
        </p:sp>
        <p:sp>
          <p:nvSpPr>
            <p:cNvPr id="35" name="Rectangle 34"/>
            <p:cNvSpPr/>
            <p:nvPr/>
          </p:nvSpPr>
          <p:spPr>
            <a:xfrm rot="19591">
              <a:off x="3549666" y="5263845"/>
              <a:ext cx="3991798" cy="830997"/>
            </a:xfrm>
            <a:prstGeom prst="rect">
              <a:avLst/>
            </a:prstGeom>
          </p:spPr>
          <p:txBody>
            <a:bodyPr wrap="none">
              <a:spAutoFit/>
              <a:scene3d>
                <a:camera prst="orthographicFront"/>
                <a:lightRig rig="threePt" dir="t"/>
              </a:scene3d>
              <a:sp3d extrusionH="57150">
                <a:bevelT h="25400" prst="softRound"/>
              </a:sp3d>
            </a:bodyPr>
            <a:lstStyle/>
            <a:p>
              <a:pPr algn="ctr"/>
              <a:r>
                <a:rPr lang="en-US" sz="4800" b="1" dirty="0">
                  <a:ln w="9525">
                    <a:solidFill>
                      <a:schemeClr val="bg1"/>
                    </a:solidFill>
                  </a:ln>
                  <a:solidFill>
                    <a:srgbClr val="FFFF00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  <a:latin typeface="AR CHRISTY" panose="02000000000000000000" pitchFamily="2" charset="0"/>
                  <a:cs typeface="MV Boli" pitchFamily="2" charset="0"/>
                </a:rPr>
                <a:t>Parallelograms</a:t>
              </a:r>
              <a:endParaRPr lang="en-US" sz="4800" dirty="0">
                <a:ln w="9525">
                  <a:solidFill>
                    <a:schemeClr val="bg1"/>
                  </a:solidFill>
                </a:ln>
                <a:solidFill>
                  <a:srgbClr val="FFFF00"/>
                </a:solidFill>
              </a:endParaRPr>
            </a:p>
          </p:txBody>
        </p:sp>
      </p:grpSp>
      <p:grpSp>
        <p:nvGrpSpPr>
          <p:cNvPr id="37" name="Group 36"/>
          <p:cNvGrpSpPr/>
          <p:nvPr/>
        </p:nvGrpSpPr>
        <p:grpSpPr>
          <a:xfrm>
            <a:off x="2680010" y="2618604"/>
            <a:ext cx="3263590" cy="1191396"/>
            <a:chOff x="4190999" y="5138019"/>
            <a:chExt cx="3263590" cy="1191396"/>
          </a:xfrm>
          <a:effectLst>
            <a:outerShdw blurRad="50800" dist="25400" dir="2700000" algn="tl" rotWithShape="0">
              <a:prstClr val="black"/>
            </a:outerShdw>
          </a:effectLst>
        </p:grpSpPr>
        <p:sp>
          <p:nvSpPr>
            <p:cNvPr id="38" name="Trapezoid 37"/>
            <p:cNvSpPr/>
            <p:nvPr/>
          </p:nvSpPr>
          <p:spPr>
            <a:xfrm>
              <a:off x="4190999" y="5138019"/>
              <a:ext cx="3263590" cy="1191396"/>
            </a:xfrm>
            <a:prstGeom prst="trapezoid">
              <a:avLst>
                <a:gd name="adj" fmla="val 32678"/>
              </a:avLst>
            </a:prstGeom>
            <a:solidFill>
              <a:srgbClr val="F89930"/>
            </a:solidFill>
            <a:ln w="28575">
              <a:solidFill>
                <a:srgbClr val="A00895"/>
              </a:solidFill>
            </a:ln>
            <a:effectLst>
              <a:outerShdw blurRad="50800" dist="38100" dir="8100000" algn="tr" rotWithShape="0">
                <a:prstClr val="black"/>
              </a:outerShdw>
            </a:effectLst>
            <a:scene3d>
              <a:camera prst="orthographicFront"/>
              <a:lightRig rig="threePt" dir="t"/>
            </a:scene3d>
            <a:sp3d>
              <a:bevelT prst="angle"/>
            </a:sp3d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" name="Rectangle 38"/>
            <p:cNvSpPr/>
            <p:nvPr/>
          </p:nvSpPr>
          <p:spPr>
            <a:xfrm>
              <a:off x="4482789" y="5237897"/>
              <a:ext cx="2630848" cy="828625"/>
            </a:xfrm>
            <a:prstGeom prst="rect">
              <a:avLst/>
            </a:prstGeom>
          </p:spPr>
          <p:txBody>
            <a:bodyPr wrap="none">
              <a:spAutoFit/>
              <a:scene3d>
                <a:camera prst="orthographicFront"/>
                <a:lightRig rig="threePt" dir="t"/>
              </a:scene3d>
              <a:sp3d extrusionH="57150">
                <a:bevelT h="25400" prst="softRound"/>
              </a:sp3d>
            </a:bodyPr>
            <a:lstStyle/>
            <a:p>
              <a:pPr algn="r">
                <a:lnSpc>
                  <a:spcPts val="6300"/>
                </a:lnSpc>
              </a:pPr>
              <a:r>
                <a:rPr lang="en-US" sz="4200" b="1" dirty="0">
                  <a:ln w="9525">
                    <a:solidFill>
                      <a:srgbClr val="FFFF00"/>
                    </a:solidFill>
                  </a:ln>
                  <a:solidFill>
                    <a:srgbClr val="00B050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  <a:latin typeface="AR CHRISTY" panose="02000000000000000000" pitchFamily="2" charset="0"/>
                  <a:cs typeface="MV Boli" pitchFamily="2" charset="0"/>
                </a:rPr>
                <a:t>Trapezoids</a:t>
              </a:r>
              <a:endParaRPr lang="en-US" sz="4200" b="1" dirty="0">
                <a:ln w="9525">
                  <a:solidFill>
                    <a:srgbClr val="FFFF00"/>
                  </a:solidFill>
                </a:ln>
                <a:solidFill>
                  <a:srgbClr val="00B050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  <a:latin typeface="AR CHRISTY" panose="02000000000000000000" pitchFamily="2" charset="0"/>
              </a:endParaRPr>
            </a:p>
          </p:txBody>
        </p:sp>
      </p:grpSp>
      <p:pic>
        <p:nvPicPr>
          <p:cNvPr id="2050" name="Picture 2" descr="C:\Users\Owner\AppData\Local\Microsoft\Windows\Temporary Internet Files\Content.IE5\ESG2LA96\MM900043730[1].gif"/>
          <p:cNvPicPr>
            <a:picLocks noChangeAspect="1" noChangeArrowheads="1" noCrop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0" y="1958439"/>
            <a:ext cx="1819971" cy="2921972"/>
          </a:xfrm>
          <a:prstGeom prst="rect">
            <a:avLst/>
          </a:prstGeom>
          <a:noFill/>
          <a:effectLst>
            <a:outerShdw blurRad="50800" dist="63500" dir="8100000" algn="tr" rotWithShape="0">
              <a:prstClr val="black"/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0" name="TextBox 39"/>
          <p:cNvSpPr txBox="1"/>
          <p:nvPr/>
        </p:nvSpPr>
        <p:spPr>
          <a:xfrm>
            <a:off x="6854558" y="3913258"/>
            <a:ext cx="201054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ts val="4800"/>
              </a:lnSpc>
            </a:pPr>
            <a:r>
              <a:rPr lang="en-US" sz="4400" b="1" dirty="0">
                <a:solidFill>
                  <a:srgbClr val="00B0F0"/>
                </a:solidFill>
                <a:effectLst>
                  <a:outerShdw blurRad="50800" dist="38100" dir="8100000" algn="tr" rotWithShape="0">
                    <a:prstClr val="black"/>
                  </a:outerShdw>
                </a:effectLst>
              </a:rPr>
              <a:t>Sparky!</a:t>
            </a:r>
          </a:p>
        </p:txBody>
      </p:sp>
      <p:grpSp>
        <p:nvGrpSpPr>
          <p:cNvPr id="41" name="Group 40"/>
          <p:cNvGrpSpPr/>
          <p:nvPr/>
        </p:nvGrpSpPr>
        <p:grpSpPr>
          <a:xfrm>
            <a:off x="6896535" y="3419425"/>
            <a:ext cx="1180665" cy="606886"/>
            <a:chOff x="4572001" y="4346115"/>
            <a:chExt cx="1180665" cy="606886"/>
          </a:xfrm>
        </p:grpSpPr>
        <p:sp>
          <p:nvSpPr>
            <p:cNvPr id="42" name="Oval Callout 41"/>
            <p:cNvSpPr/>
            <p:nvPr/>
          </p:nvSpPr>
          <p:spPr>
            <a:xfrm>
              <a:off x="4572001" y="4346115"/>
              <a:ext cx="1173778" cy="606886"/>
            </a:xfrm>
            <a:prstGeom prst="wedgeEllipseCallout">
              <a:avLst>
                <a:gd name="adj1" fmla="val -43611"/>
                <a:gd name="adj2" fmla="val 48758"/>
              </a:avLst>
            </a:prstGeom>
            <a:solidFill>
              <a:schemeClr val="bg1"/>
            </a:solidFill>
            <a:ln w="19050">
              <a:solidFill>
                <a:schemeClr val="tx1"/>
              </a:solidFill>
            </a:ln>
            <a:effectLst>
              <a:outerShdw blurRad="50800" dist="38100" dir="5400000" algn="t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" name="TextBox 42"/>
            <p:cNvSpPr txBox="1"/>
            <p:nvPr/>
          </p:nvSpPr>
          <p:spPr>
            <a:xfrm>
              <a:off x="4572001" y="4462327"/>
              <a:ext cx="1180665" cy="374461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>
              <a:spAutoFit/>
            </a:bodyPr>
            <a:lstStyle/>
            <a:p>
              <a:pPr algn="ctr">
                <a:lnSpc>
                  <a:spcPts val="2200"/>
                </a:lnSpc>
              </a:pPr>
              <a:r>
                <a:rPr lang="en-US" sz="2000" b="1" dirty="0"/>
                <a:t>My bad!</a:t>
              </a:r>
            </a:p>
          </p:txBody>
        </p:sp>
      </p:grpSp>
      <p:sp>
        <p:nvSpPr>
          <p:cNvPr id="36" name="Trapezoid 35"/>
          <p:cNvSpPr/>
          <p:nvPr/>
        </p:nvSpPr>
        <p:spPr>
          <a:xfrm rot="10052560" flipV="1">
            <a:off x="6814313" y="465821"/>
            <a:ext cx="867120" cy="396080"/>
          </a:xfrm>
          <a:prstGeom prst="trapezoid">
            <a:avLst>
              <a:gd name="adj" fmla="val 37374"/>
            </a:avLst>
          </a:prstGeom>
          <a:gradFill flip="none" rotWithShape="1">
            <a:gsLst>
              <a:gs pos="0">
                <a:schemeClr val="bg1"/>
              </a:gs>
              <a:gs pos="50000">
                <a:srgbClr val="FFC000"/>
              </a:gs>
              <a:gs pos="100000">
                <a:srgbClr val="FB8005"/>
              </a:gs>
            </a:gsLst>
            <a:lin ang="16200000" scaled="1"/>
            <a:tileRect/>
          </a:gradFill>
          <a:ln w="12700">
            <a:solidFill>
              <a:srgbClr val="FF05ED"/>
            </a:solidFill>
          </a:ln>
          <a:effectLst>
            <a:outerShdw blurRad="50800" dist="38100" dir="8100000" algn="tr" rotWithShape="0">
              <a:prstClr val="black">
                <a:alpha val="8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3115876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7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6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4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20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21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2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23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4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25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6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27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49" presetClass="entr" presetSubtype="0" decel="10000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2" dur="125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25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125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36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5" dur="125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>
                      <p:stCondLst>
                        <p:cond delay="indefinite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2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0" dur="75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1" dur="75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2" dur="750" accel="50000" fill="hold">
                                          <p:stCondLst>
                                            <p:cond delay="75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3" dur="1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75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75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750" accel="50000" fill="hold">
                                          <p:stCondLst>
                                            <p:cond delay="75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7" dur="15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3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2" dur="1250" fill="hold"/>
                                        <p:tgtEl>
                                          <p:spTgt spid="204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3" dur="1250" fill="hold"/>
                                        <p:tgtEl>
                                          <p:spTgt spid="204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4" dur="1250" fill="hold"/>
                                        <p:tgtEl>
                                          <p:spTgt spid="2048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5" dur="1250"/>
                                        <p:tgtEl>
                                          <p:spTgt spid="20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6" fill="hold">
                      <p:stCondLst>
                        <p:cond delay="indefinite"/>
                      </p:stCondLst>
                      <p:childTnLst>
                        <p:par>
                          <p:cTn id="57" fill="hold">
                            <p:stCondLst>
                              <p:cond delay="0"/>
                            </p:stCondLst>
                            <p:childTnLst>
                              <p:par>
                                <p:cTn id="58" presetID="16" presetClass="entr" presetSubtype="37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Vertical)">
                                      <p:cBhvr>
                                        <p:cTn id="60" dur="15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1" fill="hold">
                      <p:stCondLst>
                        <p:cond delay="indefinite"/>
                      </p:stCondLst>
                      <p:childTnLst>
                        <p:par>
                          <p:cTn id="62" fill="hold">
                            <p:stCondLst>
                              <p:cond delay="0"/>
                            </p:stCondLst>
                            <p:childTnLst>
                              <p:par>
                                <p:cTn id="63" presetID="26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65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6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7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8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9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0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71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72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73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74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75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76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77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78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  <p:par>
                                <p:cTn id="79" presetID="22" presetClass="entr" presetSubtype="8" fill="hold" nodeType="withEffect">
                                  <p:stCondLst>
                                    <p:cond delay="1500"/>
                                  </p:stCondLst>
                                  <p:childTnLst>
                                    <p:set>
                                      <p:cBhvr>
                                        <p:cTn id="8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81" dur="125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2" fill="hold">
                      <p:stCondLst>
                        <p:cond delay="indefinite"/>
                      </p:stCondLst>
                      <p:childTnLst>
                        <p:par>
                          <p:cTn id="83" fill="hold">
                            <p:stCondLst>
                              <p:cond delay="0"/>
                            </p:stCondLst>
                            <p:childTnLst>
                              <p:par>
                                <p:cTn id="84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6" dur="75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7" dur="75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8" dur="750"/>
                                        <p:tgtEl>
                                          <p:spTgt spid="4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9" fill="hold">
                      <p:stCondLst>
                        <p:cond delay="indefinite"/>
                      </p:stCondLst>
                      <p:childTnLst>
                        <p:par>
                          <p:cTn id="90" fill="hold">
                            <p:stCondLst>
                              <p:cond delay="0"/>
                            </p:stCondLst>
                            <p:childTnLst>
                              <p:par>
                                <p:cTn id="91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3" dur="1250"/>
                                        <p:tgtEl>
                                          <p:spTgt spid="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4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95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40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Rectangle 21"/>
          <p:cNvSpPr/>
          <p:nvPr/>
        </p:nvSpPr>
        <p:spPr>
          <a:xfrm>
            <a:off x="76200" y="76200"/>
            <a:ext cx="9006840" cy="6722477"/>
          </a:xfrm>
          <a:prstGeom prst="rect">
            <a:avLst/>
          </a:prstGeom>
          <a:noFill/>
          <a:ln w="133350">
            <a:solidFill>
              <a:srgbClr val="FFCC00"/>
            </a:solidFill>
          </a:ln>
          <a:scene3d>
            <a:camera prst="orthographicFront"/>
            <a:lightRig rig="threePt" dir="t"/>
          </a:scene3d>
          <a:sp3d>
            <a:bevelT w="152400" h="50800" prst="softRound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28" name="Group 27"/>
          <p:cNvGrpSpPr/>
          <p:nvPr/>
        </p:nvGrpSpPr>
        <p:grpSpPr>
          <a:xfrm>
            <a:off x="855979" y="228600"/>
            <a:ext cx="7191335" cy="838200"/>
            <a:chOff x="774511" y="228600"/>
            <a:chExt cx="7191335" cy="838200"/>
          </a:xfrm>
        </p:grpSpPr>
        <p:grpSp>
          <p:nvGrpSpPr>
            <p:cNvPr id="29" name="Group 28"/>
            <p:cNvGrpSpPr/>
            <p:nvPr/>
          </p:nvGrpSpPr>
          <p:grpSpPr>
            <a:xfrm>
              <a:off x="2175957" y="235803"/>
              <a:ext cx="4524375" cy="830997"/>
              <a:chOff x="491937" y="174109"/>
              <a:chExt cx="4524375" cy="830997"/>
            </a:xfrm>
          </p:grpSpPr>
          <p:sp>
            <p:nvSpPr>
              <p:cNvPr id="35" name="Parallelogram 34"/>
              <p:cNvSpPr/>
              <p:nvPr/>
            </p:nvSpPr>
            <p:spPr>
              <a:xfrm>
                <a:off x="491937" y="228600"/>
                <a:ext cx="4524375" cy="731520"/>
              </a:xfrm>
              <a:prstGeom prst="parallelogram">
                <a:avLst/>
              </a:prstGeom>
              <a:gradFill flip="none" rotWithShape="1">
                <a:gsLst>
                  <a:gs pos="0">
                    <a:srgbClr val="7030A0"/>
                  </a:gs>
                  <a:gs pos="50000">
                    <a:srgbClr val="BC0CAF"/>
                  </a:gs>
                  <a:gs pos="100000">
                    <a:schemeClr val="bg1"/>
                  </a:gs>
                </a:gsLst>
                <a:lin ang="16200000" scaled="1"/>
                <a:tileRect/>
              </a:gradFill>
              <a:ln w="19050">
                <a:solidFill>
                  <a:srgbClr val="FFC000"/>
                </a:solidFill>
              </a:ln>
              <a:effectLst>
                <a:outerShdw blurRad="50800" dist="50800" dir="8100000" algn="tr" rotWithShape="0">
                  <a:prstClr val="black"/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6" name="TextBox 35"/>
              <p:cNvSpPr txBox="1"/>
              <p:nvPr/>
            </p:nvSpPr>
            <p:spPr>
              <a:xfrm>
                <a:off x="825312" y="174109"/>
                <a:ext cx="3886200" cy="830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  <a:scene3d>
                  <a:camera prst="orthographicFront"/>
                  <a:lightRig rig="threePt" dir="t"/>
                </a:scene3d>
                <a:sp3d extrusionH="57150">
                  <a:bevelT h="25400" prst="softRound"/>
                </a:sp3d>
              </a:bodyPr>
              <a:lstStyle/>
              <a:p>
                <a:pPr algn="ctr"/>
                <a:r>
                  <a:rPr lang="en-US" sz="4800" b="1" dirty="0">
                    <a:solidFill>
                      <a:srgbClr val="FFC000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  <a:latin typeface="AR CHRISTY" panose="02000000000000000000" pitchFamily="2" charset="0"/>
                  </a:rPr>
                  <a:t>Area Formulas</a:t>
                </a:r>
              </a:p>
            </p:txBody>
          </p:sp>
        </p:grpSp>
        <p:sp>
          <p:nvSpPr>
            <p:cNvPr id="30" name="Rectangle 29"/>
            <p:cNvSpPr/>
            <p:nvPr/>
          </p:nvSpPr>
          <p:spPr>
            <a:xfrm>
              <a:off x="1542098" y="228600"/>
              <a:ext cx="457200" cy="457200"/>
            </a:xfrm>
            <a:prstGeom prst="rect">
              <a:avLst/>
            </a:prstGeom>
            <a:gradFill flip="none" rotWithShape="1">
              <a:gsLst>
                <a:gs pos="0">
                  <a:srgbClr val="92D050">
                    <a:shade val="30000"/>
                    <a:satMod val="115000"/>
                  </a:srgbClr>
                </a:gs>
                <a:gs pos="50000">
                  <a:srgbClr val="92D050">
                    <a:shade val="67500"/>
                    <a:satMod val="115000"/>
                  </a:srgbClr>
                </a:gs>
                <a:gs pos="100000">
                  <a:srgbClr val="92D050">
                    <a:shade val="100000"/>
                    <a:satMod val="115000"/>
                  </a:srgbClr>
                </a:gs>
              </a:gsLst>
              <a:lin ang="16200000" scaled="1"/>
              <a:tileRect/>
            </a:gradFill>
            <a:ln w="12700">
              <a:solidFill>
                <a:schemeClr val="bg1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" name="Right Triangle 30"/>
            <p:cNvSpPr/>
            <p:nvPr/>
          </p:nvSpPr>
          <p:spPr>
            <a:xfrm>
              <a:off x="1237298" y="381000"/>
              <a:ext cx="762000" cy="533400"/>
            </a:xfrm>
            <a:prstGeom prst="rtTriangle">
              <a:avLst/>
            </a:prstGeom>
            <a:gradFill flip="none" rotWithShape="1">
              <a:gsLst>
                <a:gs pos="0">
                  <a:srgbClr val="FCDE04"/>
                </a:gs>
                <a:gs pos="50000">
                  <a:srgbClr val="FFFF00"/>
                </a:gs>
                <a:gs pos="96000">
                  <a:schemeClr val="bg1"/>
                </a:gs>
              </a:gsLst>
              <a:lin ang="16200000" scaled="1"/>
              <a:tileRect/>
            </a:gradFill>
            <a:ln w="12700">
              <a:solidFill>
                <a:srgbClr val="00B05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" name="Rectangle 31"/>
            <p:cNvSpPr/>
            <p:nvPr/>
          </p:nvSpPr>
          <p:spPr>
            <a:xfrm rot="2036944">
              <a:off x="7119820" y="354875"/>
              <a:ext cx="846026" cy="396081"/>
            </a:xfrm>
            <a:prstGeom prst="rect">
              <a:avLst/>
            </a:prstGeom>
            <a:gradFill flip="none" rotWithShape="1">
              <a:gsLst>
                <a:gs pos="0">
                  <a:srgbClr val="1DC4FF">
                    <a:shade val="30000"/>
                    <a:satMod val="115000"/>
                  </a:srgbClr>
                </a:gs>
                <a:gs pos="50000">
                  <a:srgbClr val="1DC4FF">
                    <a:shade val="67500"/>
                    <a:satMod val="115000"/>
                  </a:srgbClr>
                </a:gs>
                <a:gs pos="100000">
                  <a:srgbClr val="1DC4FF">
                    <a:shade val="100000"/>
                    <a:satMod val="115000"/>
                  </a:srgbClr>
                </a:gs>
              </a:gsLst>
              <a:lin ang="16200000" scaled="1"/>
              <a:tileRect/>
            </a:gradFill>
            <a:ln w="12700"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rgbClr val="1DC4FF"/>
                </a:solidFill>
              </a:endParaRPr>
            </a:p>
          </p:txBody>
        </p:sp>
        <p:sp>
          <p:nvSpPr>
            <p:cNvPr id="33" name="Parallelogram 32"/>
            <p:cNvSpPr/>
            <p:nvPr/>
          </p:nvSpPr>
          <p:spPr>
            <a:xfrm rot="20936523" flipV="1">
              <a:off x="774511" y="524951"/>
              <a:ext cx="1072896" cy="289243"/>
            </a:xfrm>
            <a:prstGeom prst="parallelogram">
              <a:avLst>
                <a:gd name="adj" fmla="val 59698"/>
              </a:avLst>
            </a:prstGeom>
            <a:gradFill flip="none" rotWithShape="1">
              <a:gsLst>
                <a:gs pos="0">
                  <a:srgbClr val="FF6DFF"/>
                </a:gs>
                <a:gs pos="50000">
                  <a:srgbClr val="BC0CAF"/>
                </a:gs>
                <a:gs pos="100000">
                  <a:srgbClr val="940A8A"/>
                </a:gs>
              </a:gsLst>
              <a:lin ang="16200000" scaled="1"/>
              <a:tileRect/>
            </a:gradFill>
            <a:ln w="12700"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8" name="Rectangle 7"/>
          <p:cNvSpPr/>
          <p:nvPr/>
        </p:nvSpPr>
        <p:spPr>
          <a:xfrm>
            <a:off x="30480" y="1149539"/>
            <a:ext cx="9006839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spcAft>
                <a:spcPts val="2400"/>
              </a:spcAft>
            </a:pPr>
            <a:r>
              <a:rPr lang="en-US" sz="2800" b="1" dirty="0">
                <a:solidFill>
                  <a:srgbClr val="F9A807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  <a:latin typeface="Times New Roman" pitchFamily="18" charset="0"/>
                <a:cs typeface="Times New Roman" pitchFamily="18" charset="0"/>
              </a:rPr>
              <a:t>Here are the area formulas for squares, rectangles, and parallelograms:</a:t>
            </a:r>
          </a:p>
        </p:txBody>
      </p:sp>
      <p:sp>
        <p:nvSpPr>
          <p:cNvPr id="18" name="Rectangle 17"/>
          <p:cNvSpPr/>
          <p:nvPr/>
        </p:nvSpPr>
        <p:spPr>
          <a:xfrm>
            <a:off x="373244" y="5921514"/>
            <a:ext cx="8412752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4000" b="1" dirty="0">
                <a:solidFill>
                  <a:srgbClr val="F9A807"/>
                </a:solidFill>
                <a:effectLst>
                  <a:outerShdw blurRad="50800" dist="76200" dir="5400000" algn="t" rotWithShape="0">
                    <a:prstClr val="black"/>
                  </a:outerShdw>
                </a:effectLst>
              </a:rPr>
              <a:t>Notice how similar these formulas are!</a:t>
            </a:r>
            <a:endParaRPr lang="en-US" sz="4000" b="1" dirty="0">
              <a:effectLst>
                <a:outerShdw blurRad="50800" dist="76200" dir="5400000" algn="t" rotWithShape="0">
                  <a:prstClr val="black"/>
                </a:outerShdw>
              </a:effectLst>
            </a:endParaRPr>
          </a:p>
        </p:txBody>
      </p:sp>
      <p:sp>
        <p:nvSpPr>
          <p:cNvPr id="40" name="Rectangle 39"/>
          <p:cNvSpPr/>
          <p:nvPr/>
        </p:nvSpPr>
        <p:spPr>
          <a:xfrm>
            <a:off x="214312" y="2012055"/>
            <a:ext cx="8610599" cy="57964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ts val="3800"/>
              </a:lnSpc>
              <a:spcAft>
                <a:spcPts val="2400"/>
              </a:spcAft>
            </a:pPr>
            <a:r>
              <a:rPr lang="en-US" sz="2800" b="1" dirty="0">
                <a:solidFill>
                  <a:srgbClr val="F9A807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  <a:latin typeface="Times New Roman" pitchFamily="18" charset="0"/>
                <a:cs typeface="Times New Roman" panose="02020603050405020304" pitchFamily="18" charset="0"/>
              </a:rPr>
              <a:t>The capital “</a:t>
            </a:r>
            <a:r>
              <a:rPr lang="en-US" sz="2800" b="1" i="1" dirty="0">
                <a:solidFill>
                  <a:srgbClr val="F9A807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A</a:t>
            </a:r>
            <a:r>
              <a:rPr lang="en-US" sz="2800" b="1" dirty="0">
                <a:solidFill>
                  <a:srgbClr val="F9A807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” stands for area!</a:t>
            </a:r>
          </a:p>
        </p:txBody>
      </p:sp>
      <p:grpSp>
        <p:nvGrpSpPr>
          <p:cNvPr id="3" name="Group 2"/>
          <p:cNvGrpSpPr/>
          <p:nvPr/>
        </p:nvGrpSpPr>
        <p:grpSpPr>
          <a:xfrm>
            <a:off x="304800" y="3188151"/>
            <a:ext cx="2199743" cy="2145849"/>
            <a:chOff x="304800" y="3188151"/>
            <a:chExt cx="2199743" cy="2145849"/>
          </a:xfrm>
        </p:grpSpPr>
        <p:grpSp>
          <p:nvGrpSpPr>
            <p:cNvPr id="38" name="Group 37"/>
            <p:cNvGrpSpPr/>
            <p:nvPr/>
          </p:nvGrpSpPr>
          <p:grpSpPr>
            <a:xfrm>
              <a:off x="304800" y="3188151"/>
              <a:ext cx="2199743" cy="2145849"/>
              <a:chOff x="685801" y="3111951"/>
              <a:chExt cx="2199743" cy="2145849"/>
            </a:xfrm>
          </p:grpSpPr>
          <p:sp>
            <p:nvSpPr>
              <p:cNvPr id="4" name="Rectangle 3"/>
              <p:cNvSpPr>
                <a:spLocks noChangeAspect="1"/>
              </p:cNvSpPr>
              <p:nvPr/>
            </p:nvSpPr>
            <p:spPr>
              <a:xfrm>
                <a:off x="1144867" y="3111951"/>
                <a:ext cx="1740677" cy="1737360"/>
              </a:xfrm>
              <a:prstGeom prst="rect">
                <a:avLst/>
              </a:prstGeom>
              <a:noFill/>
              <a:ln w="41275">
                <a:solidFill>
                  <a:srgbClr val="00B0F0"/>
                </a:solidFill>
              </a:ln>
              <a:effectLst>
                <a:outerShdw blurRad="50800" dist="38100" dir="8100000" algn="tr" rotWithShape="0">
                  <a:prstClr val="black">
                    <a:alpha val="40000"/>
                  </a:prstClr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9" name="TextBox 8"/>
                  <p:cNvSpPr txBox="1"/>
                  <p:nvPr/>
                </p:nvSpPr>
                <p:spPr>
                  <a:xfrm>
                    <a:off x="1201086" y="3276600"/>
                    <a:ext cx="1628235" cy="523220"/>
                  </a:xfrm>
                  <a:prstGeom prst="rect">
                    <a:avLst/>
                  </a:prstGeom>
                  <a:noFill/>
                </p:spPr>
                <p:txBody>
                  <a:bodyPr wrap="square" rtlCol="0">
                    <a:spAutoFit/>
                  </a:bodyPr>
                  <a:lstStyle/>
                  <a:p>
                    <a:pPr algn="ctr"/>
                    <a:r>
                      <a:rPr lang="en-US" sz="2800" b="1" i="1" dirty="0">
                        <a:solidFill>
                          <a:schemeClr val="bg1"/>
                        </a:solidFill>
                        <a:effectLst>
                          <a:outerShdw blurRad="50800" dist="38100" dir="8100000" algn="tr" rotWithShape="0">
                            <a:prstClr val="black"/>
                          </a:outerShdw>
                        </a:effectLst>
                        <a:latin typeface="Times New Roman" pitchFamily="18" charset="0"/>
                        <a:cs typeface="Times New Roman" pitchFamily="18" charset="0"/>
                      </a:rPr>
                      <a:t>A = b</a:t>
                    </a:r>
                    <a:r>
                      <a:rPr lang="en-US" sz="2800" b="1" dirty="0">
                        <a:solidFill>
                          <a:schemeClr val="bg1"/>
                        </a:solidFill>
                        <a:effectLst>
                          <a:outerShdw blurRad="50800" dist="38100" dir="8100000" algn="tr" rotWithShape="0">
                            <a:prstClr val="black"/>
                          </a:outerShdw>
                        </a:effectLst>
                        <a:latin typeface="Times New Roman" pitchFamily="18" charset="0"/>
                        <a:cs typeface="Times New Roman" pitchFamily="18" charset="0"/>
                      </a:rPr>
                      <a:t> </a:t>
                    </a:r>
                    <a14:m>
                      <m:oMath xmlns:m="http://schemas.openxmlformats.org/officeDocument/2006/math">
                        <m:r>
                          <a:rPr lang="en-US" sz="2800" b="1" i="1" dirty="0" smtClean="0">
                            <a:solidFill>
                              <a:schemeClr val="bg1"/>
                            </a:solidFill>
                            <a:effectLst>
                              <a:outerShdw blurRad="50800" dist="38100" dir="8100000" algn="tr" rotWithShape="0">
                                <a:prstClr val="black"/>
                              </a:outerShdw>
                            </a:effectLst>
                            <a:latin typeface="Cambria Math"/>
                            <a:ea typeface="Cambria Math"/>
                            <a:cs typeface="Times New Roman" pitchFamily="18" charset="0"/>
                          </a:rPr>
                          <m:t>×</m:t>
                        </m:r>
                      </m:oMath>
                    </a14:m>
                    <a:r>
                      <a:rPr lang="en-US" sz="2800" b="1" dirty="0">
                        <a:solidFill>
                          <a:schemeClr val="bg1"/>
                        </a:solidFill>
                        <a:effectLst>
                          <a:outerShdw blurRad="50800" dist="38100" dir="8100000" algn="tr" rotWithShape="0">
                            <a:prstClr val="black"/>
                          </a:outerShdw>
                        </a:effectLst>
                        <a:latin typeface="Times New Roman" pitchFamily="18" charset="0"/>
                        <a:cs typeface="Times New Roman" pitchFamily="18" charset="0"/>
                      </a:rPr>
                      <a:t> </a:t>
                    </a:r>
                    <a:r>
                      <a:rPr lang="en-US" sz="2800" b="1" i="1" dirty="0">
                        <a:solidFill>
                          <a:schemeClr val="bg1"/>
                        </a:solidFill>
                        <a:effectLst>
                          <a:outerShdw blurRad="50800" dist="38100" dir="8100000" algn="tr" rotWithShape="0">
                            <a:prstClr val="black"/>
                          </a:outerShdw>
                        </a:effectLst>
                        <a:latin typeface="Times New Roman" pitchFamily="18" charset="0"/>
                        <a:cs typeface="Times New Roman" pitchFamily="18" charset="0"/>
                      </a:rPr>
                      <a:t>h</a:t>
                    </a:r>
                  </a:p>
                </p:txBody>
              </p:sp>
            </mc:Choice>
            <mc:Fallback xmlns="">
              <p:sp>
                <p:nvSpPr>
                  <p:cNvPr id="9" name="TextBox 8"/>
                  <p:cNvSpPr txBox="1"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1201086" y="3276600"/>
                    <a:ext cx="1628235" cy="523220"/>
                  </a:xfrm>
                  <a:prstGeom prst="rect">
                    <a:avLst/>
                  </a:prstGeom>
                  <a:blipFill rotWithShape="1">
                    <a:blip r:embed="rId2"/>
                    <a:stretch>
                      <a:fillRect l="-9363" t="-13953" r="-6742" b="-39535"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  <p:sp>
            <p:nvSpPr>
              <p:cNvPr id="12" name="TextBox 11"/>
              <p:cNvSpPr txBox="1"/>
              <p:nvPr/>
            </p:nvSpPr>
            <p:spPr>
              <a:xfrm>
                <a:off x="1486921" y="4826913"/>
                <a:ext cx="1056567" cy="43088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2200" b="1" dirty="0">
                    <a:solidFill>
                      <a:schemeClr val="bg1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  <a:latin typeface="Times New Roman" pitchFamily="18" charset="0"/>
                    <a:cs typeface="Times New Roman" pitchFamily="18" charset="0"/>
                  </a:rPr>
                  <a:t>base</a:t>
                </a:r>
              </a:p>
            </p:txBody>
          </p:sp>
          <p:sp>
            <p:nvSpPr>
              <p:cNvPr id="13" name="TextBox 12"/>
              <p:cNvSpPr txBox="1"/>
              <p:nvPr/>
            </p:nvSpPr>
            <p:spPr>
              <a:xfrm rot="16200000">
                <a:off x="388119" y="3765188"/>
                <a:ext cx="1026251" cy="43088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2200" b="1" dirty="0">
                    <a:solidFill>
                      <a:schemeClr val="bg1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  <a:latin typeface="Times New Roman" pitchFamily="18" charset="0"/>
                    <a:cs typeface="Times New Roman" pitchFamily="18" charset="0"/>
                  </a:rPr>
                  <a:t>height</a:t>
                </a:r>
              </a:p>
            </p:txBody>
          </p:sp>
        </p:grpSp>
        <p:sp>
          <p:nvSpPr>
            <p:cNvPr id="41" name="TextBox 40"/>
            <p:cNvSpPr txBox="1"/>
            <p:nvPr/>
          </p:nvSpPr>
          <p:spPr>
            <a:xfrm>
              <a:off x="1370062" y="3810000"/>
              <a:ext cx="528284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b="1" dirty="0">
                  <a:solidFill>
                    <a:schemeClr val="bg1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rPr>
                <a:t>or</a:t>
              </a: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42" name="TextBox 41"/>
                <p:cNvSpPr txBox="1"/>
                <p:nvPr/>
              </p:nvSpPr>
              <p:spPr>
                <a:xfrm>
                  <a:off x="1169694" y="4271665"/>
                  <a:ext cx="1060144" cy="532966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ctr"/>
                  <a14:m>
                    <m:oMathPara xmlns:m="http://schemas.openxmlformats.org/officeDocument/2006/math">
                      <m:oMathParaPr>
                        <m:jc m:val="center"/>
                      </m:oMathParaPr>
                      <m:oMath xmlns:m="http://schemas.openxmlformats.org/officeDocument/2006/math">
                        <m:sSup>
                          <m:sSupPr>
                            <m:ctrlPr>
                              <a:rPr lang="en-US" sz="2800" b="1" i="1" smtClean="0">
                                <a:solidFill>
                                  <a:schemeClr val="bg1"/>
                                </a:solidFill>
                                <a:effectLst>
                                  <a:outerShdw blurRad="50800" dist="38100" dir="8100000" algn="tr" rotWithShape="0">
                                    <a:prstClr val="black"/>
                                  </a:outerShdw>
                                </a:effectLst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a:rPr lang="en-US" sz="2800" b="0" i="1" smtClean="0">
                                <a:solidFill>
                                  <a:schemeClr val="bg1"/>
                                </a:solidFill>
                                <a:effectLst>
                                  <a:outerShdw blurRad="50800" dist="38100" dir="8100000" algn="tr" rotWithShape="0">
                                    <a:prstClr val="black"/>
                                  </a:outerShdw>
                                </a:effectLst>
                                <a:latin typeface="Cambria Math"/>
                              </a:rPr>
                              <m:t>𝑠𝑖𝑑𝑒</m:t>
                            </m:r>
                          </m:e>
                          <m:sup>
                            <m:r>
                              <a:rPr lang="en-US" sz="2800" b="0" i="1" smtClean="0">
                                <a:solidFill>
                                  <a:schemeClr val="bg1"/>
                                </a:solidFill>
                                <a:effectLst>
                                  <a:outerShdw blurRad="50800" dist="38100" dir="8100000" algn="tr" rotWithShape="0">
                                    <a:prstClr val="black"/>
                                  </a:outerShdw>
                                </a:effectLst>
                                <a:latin typeface="Cambria Math"/>
                              </a:rPr>
                              <m:t>2</m:t>
                            </m:r>
                          </m:sup>
                        </m:sSup>
                      </m:oMath>
                    </m:oMathPara>
                  </a14:m>
                  <a:endParaRPr lang="en-US" sz="2800" b="1" dirty="0">
                    <a:solidFill>
                      <a:schemeClr val="bg1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</a:endParaRPr>
                </a:p>
              </p:txBody>
            </p:sp>
          </mc:Choice>
          <mc:Fallback xmlns="">
            <p:sp>
              <p:nvSpPr>
                <p:cNvPr id="42" name="TextBox 41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169694" y="4271665"/>
                  <a:ext cx="1060144" cy="532966"/>
                </a:xfrm>
                <a:prstGeom prst="rect">
                  <a:avLst/>
                </a:prstGeom>
                <a:blipFill rotWithShape="1"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10" name="Group 9"/>
          <p:cNvGrpSpPr/>
          <p:nvPr/>
        </p:nvGrpSpPr>
        <p:grpSpPr>
          <a:xfrm>
            <a:off x="3429000" y="2570337"/>
            <a:ext cx="3174087" cy="1701328"/>
            <a:chOff x="3429000" y="2401670"/>
            <a:chExt cx="3174087" cy="1701328"/>
          </a:xfrm>
        </p:grpSpPr>
        <p:grpSp>
          <p:nvGrpSpPr>
            <p:cNvPr id="37" name="Group 36"/>
            <p:cNvGrpSpPr/>
            <p:nvPr/>
          </p:nvGrpSpPr>
          <p:grpSpPr>
            <a:xfrm>
              <a:off x="3429000" y="2401670"/>
              <a:ext cx="3174087" cy="1701328"/>
              <a:chOff x="4047138" y="2403953"/>
              <a:chExt cx="3174087" cy="1701328"/>
            </a:xfrm>
          </p:grpSpPr>
          <p:sp>
            <p:nvSpPr>
              <p:cNvPr id="5" name="Rectangle 4"/>
              <p:cNvSpPr/>
              <p:nvPr/>
            </p:nvSpPr>
            <p:spPr>
              <a:xfrm>
                <a:off x="4047138" y="2403953"/>
                <a:ext cx="2743200" cy="1280160"/>
              </a:xfrm>
              <a:prstGeom prst="rect">
                <a:avLst/>
              </a:prstGeom>
              <a:noFill/>
              <a:ln w="41275">
                <a:solidFill>
                  <a:srgbClr val="00B0F0"/>
                </a:solidFill>
              </a:ln>
              <a:effectLst>
                <a:outerShdw blurRad="50800" dist="38100" dir="8100000" algn="tr" rotWithShape="0">
                  <a:prstClr val="black">
                    <a:alpha val="40000"/>
                  </a:prstClr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4" name="TextBox 13"/>
              <p:cNvSpPr txBox="1"/>
              <p:nvPr/>
            </p:nvSpPr>
            <p:spPr>
              <a:xfrm>
                <a:off x="5019146" y="3674394"/>
                <a:ext cx="982063" cy="43088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2200" b="1" dirty="0">
                    <a:solidFill>
                      <a:schemeClr val="bg1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  <a:latin typeface="Times New Roman" pitchFamily="18" charset="0"/>
                    <a:cs typeface="Times New Roman" pitchFamily="18" charset="0"/>
                  </a:rPr>
                  <a:t>length</a:t>
                </a:r>
              </a:p>
            </p:txBody>
          </p:sp>
          <p:sp>
            <p:nvSpPr>
              <p:cNvPr id="15" name="TextBox 14"/>
              <p:cNvSpPr txBox="1"/>
              <p:nvPr/>
            </p:nvSpPr>
            <p:spPr>
              <a:xfrm rot="5400000">
                <a:off x="6472382" y="2832556"/>
                <a:ext cx="1066800" cy="43088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2200" b="1" dirty="0">
                    <a:solidFill>
                      <a:schemeClr val="bg1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  <a:latin typeface="Times New Roman" pitchFamily="18" charset="0"/>
                    <a:cs typeface="Times New Roman" pitchFamily="18" charset="0"/>
                  </a:rPr>
                  <a:t>width</a:t>
                </a: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16" name="TextBox 15"/>
                  <p:cNvSpPr txBox="1"/>
                  <p:nvPr/>
                </p:nvSpPr>
                <p:spPr>
                  <a:xfrm>
                    <a:off x="4546707" y="2527063"/>
                    <a:ext cx="1744062" cy="523220"/>
                  </a:xfrm>
                  <a:prstGeom prst="rect">
                    <a:avLst/>
                  </a:prstGeom>
                  <a:noFill/>
                </p:spPr>
                <p:txBody>
                  <a:bodyPr wrap="square" rtlCol="0">
                    <a:spAutoFit/>
                  </a:bodyPr>
                  <a:lstStyle/>
                  <a:p>
                    <a:pPr algn="ctr"/>
                    <a:r>
                      <a:rPr lang="en-US" sz="2800" b="1" i="1" dirty="0">
                        <a:solidFill>
                          <a:schemeClr val="bg1"/>
                        </a:solidFill>
                        <a:effectLst>
                          <a:outerShdw blurRad="50800" dist="38100" dir="8100000" algn="tr" rotWithShape="0">
                            <a:prstClr val="black"/>
                          </a:outerShdw>
                        </a:effectLst>
                        <a:latin typeface="Times New Roman" pitchFamily="18" charset="0"/>
                        <a:cs typeface="Times New Roman" pitchFamily="18" charset="0"/>
                      </a:rPr>
                      <a:t>A = l</a:t>
                    </a:r>
                    <a:r>
                      <a:rPr lang="en-US" sz="2800" b="1" dirty="0">
                        <a:solidFill>
                          <a:schemeClr val="bg1"/>
                        </a:solidFill>
                        <a:effectLst>
                          <a:outerShdw blurRad="50800" dist="38100" dir="8100000" algn="tr" rotWithShape="0">
                            <a:prstClr val="black"/>
                          </a:outerShdw>
                        </a:effectLst>
                        <a:latin typeface="Times New Roman" pitchFamily="18" charset="0"/>
                        <a:cs typeface="Times New Roman" pitchFamily="18" charset="0"/>
                      </a:rPr>
                      <a:t> </a:t>
                    </a:r>
                    <a14:m>
                      <m:oMath xmlns:m="http://schemas.openxmlformats.org/officeDocument/2006/math">
                        <m:r>
                          <a:rPr lang="en-US" sz="2800" b="1" i="1" dirty="0" smtClean="0">
                            <a:solidFill>
                              <a:schemeClr val="bg1"/>
                            </a:solidFill>
                            <a:effectLst>
                              <a:outerShdw blurRad="50800" dist="38100" dir="8100000" algn="tr" rotWithShape="0">
                                <a:prstClr val="black"/>
                              </a:outerShdw>
                            </a:effectLst>
                            <a:latin typeface="Cambria Math"/>
                            <a:ea typeface="Cambria Math"/>
                            <a:cs typeface="Times New Roman" pitchFamily="18" charset="0"/>
                          </a:rPr>
                          <m:t>×</m:t>
                        </m:r>
                      </m:oMath>
                    </a14:m>
                    <a:r>
                      <a:rPr lang="en-US" sz="2800" b="1" dirty="0">
                        <a:solidFill>
                          <a:schemeClr val="bg1"/>
                        </a:solidFill>
                        <a:effectLst>
                          <a:outerShdw blurRad="50800" dist="38100" dir="8100000" algn="tr" rotWithShape="0">
                            <a:prstClr val="black"/>
                          </a:outerShdw>
                        </a:effectLst>
                        <a:latin typeface="Times New Roman" pitchFamily="18" charset="0"/>
                        <a:cs typeface="Times New Roman" pitchFamily="18" charset="0"/>
                      </a:rPr>
                      <a:t> </a:t>
                    </a:r>
                    <a:r>
                      <a:rPr lang="en-US" sz="2800" b="1" i="1" dirty="0">
                        <a:solidFill>
                          <a:schemeClr val="bg1"/>
                        </a:solidFill>
                        <a:effectLst>
                          <a:outerShdw blurRad="50800" dist="38100" dir="8100000" algn="tr" rotWithShape="0">
                            <a:prstClr val="black"/>
                          </a:outerShdw>
                        </a:effectLst>
                        <a:latin typeface="Times New Roman" pitchFamily="18" charset="0"/>
                        <a:cs typeface="Times New Roman" pitchFamily="18" charset="0"/>
                      </a:rPr>
                      <a:t>w</a:t>
                    </a:r>
                  </a:p>
                </p:txBody>
              </p:sp>
            </mc:Choice>
            <mc:Fallback xmlns="">
              <p:sp>
                <p:nvSpPr>
                  <p:cNvPr id="16" name="TextBox 15"/>
                  <p:cNvSpPr txBox="1"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4546707" y="2527063"/>
                    <a:ext cx="1744062" cy="523220"/>
                  </a:xfrm>
                  <a:prstGeom prst="rect">
                    <a:avLst/>
                  </a:prstGeom>
                  <a:blipFill rotWithShape="1">
                    <a:blip r:embed="rId6"/>
                    <a:stretch>
                      <a:fillRect l="-3833" t="-13953" r="-2091" b="-39535"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44" name="TextBox 43"/>
                <p:cNvSpPr txBox="1"/>
                <p:nvPr/>
              </p:nvSpPr>
              <p:spPr>
                <a:xfrm>
                  <a:off x="4267200" y="3124200"/>
                  <a:ext cx="1115802" cy="461665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ctr"/>
                  <a:r>
                    <a:rPr lang="en-US" sz="2400" b="1" i="1" dirty="0">
                      <a:solidFill>
                        <a:schemeClr val="bg1"/>
                      </a:solidFill>
                      <a:effectLst>
                        <a:outerShdw blurRad="50800" dist="38100" dir="8100000" algn="tr" rotWithShape="0">
                          <a:prstClr val="black"/>
                        </a:outerShdw>
                      </a:effectLst>
                      <a:latin typeface="Times New Roman" pitchFamily="18" charset="0"/>
                      <a:cs typeface="Times New Roman" pitchFamily="18" charset="0"/>
                    </a:rPr>
                    <a:t>(b</a:t>
                  </a:r>
                  <a:r>
                    <a:rPr lang="en-US" sz="2400" b="1" dirty="0">
                      <a:solidFill>
                        <a:schemeClr val="bg1"/>
                      </a:solidFill>
                      <a:effectLst>
                        <a:outerShdw blurRad="50800" dist="38100" dir="8100000" algn="tr" rotWithShape="0">
                          <a:prstClr val="black"/>
                        </a:outerShdw>
                      </a:effectLst>
                      <a:latin typeface="Times New Roman" pitchFamily="18" charset="0"/>
                      <a:cs typeface="Times New Roman" pitchFamily="18" charset="0"/>
                    </a:rPr>
                    <a:t> </a:t>
                  </a:r>
                  <a14:m>
                    <m:oMath xmlns:m="http://schemas.openxmlformats.org/officeDocument/2006/math">
                      <m:r>
                        <a:rPr lang="en-US" sz="2400" b="1" i="1" dirty="0" smtClean="0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  <a:ea typeface="Cambria Math"/>
                          <a:cs typeface="Times New Roman" pitchFamily="18" charset="0"/>
                        </a:rPr>
                        <m:t>×</m:t>
                      </m:r>
                    </m:oMath>
                  </a14:m>
                  <a:r>
                    <a:rPr lang="en-US" sz="2400" b="1" dirty="0">
                      <a:solidFill>
                        <a:schemeClr val="bg1"/>
                      </a:solidFill>
                      <a:effectLst>
                        <a:outerShdw blurRad="50800" dist="38100" dir="8100000" algn="tr" rotWithShape="0">
                          <a:prstClr val="black"/>
                        </a:outerShdw>
                      </a:effectLst>
                      <a:latin typeface="Times New Roman" pitchFamily="18" charset="0"/>
                      <a:cs typeface="Times New Roman" pitchFamily="18" charset="0"/>
                    </a:rPr>
                    <a:t> </a:t>
                  </a:r>
                  <a:r>
                    <a:rPr lang="en-US" sz="2400" b="1" i="1" dirty="0">
                      <a:solidFill>
                        <a:schemeClr val="bg1"/>
                      </a:solidFill>
                      <a:effectLst>
                        <a:outerShdw blurRad="50800" dist="38100" dir="8100000" algn="tr" rotWithShape="0">
                          <a:prstClr val="black"/>
                        </a:outerShdw>
                      </a:effectLst>
                      <a:latin typeface="Times New Roman" pitchFamily="18" charset="0"/>
                      <a:cs typeface="Times New Roman" pitchFamily="18" charset="0"/>
                    </a:rPr>
                    <a:t>h)</a:t>
                  </a:r>
                </a:p>
              </p:txBody>
            </p:sp>
          </mc:Choice>
          <mc:Fallback xmlns="">
            <p:sp>
              <p:nvSpPr>
                <p:cNvPr id="44" name="TextBox 43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267200" y="3124200"/>
                  <a:ext cx="1115802" cy="461665"/>
                </a:xfrm>
                <a:prstGeom prst="rect">
                  <a:avLst/>
                </a:prstGeom>
                <a:blipFill rotWithShape="1">
                  <a:blip r:embed="rId7"/>
                  <a:stretch>
                    <a:fillRect l="-10929" t="-13333" r="-7650" b="-38667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2" name="Group 1"/>
          <p:cNvGrpSpPr/>
          <p:nvPr/>
        </p:nvGrpSpPr>
        <p:grpSpPr>
          <a:xfrm>
            <a:off x="4800600" y="4436419"/>
            <a:ext cx="3870960" cy="1583381"/>
            <a:chOff x="4800600" y="4436419"/>
            <a:chExt cx="3870960" cy="1583381"/>
          </a:xfrm>
        </p:grpSpPr>
        <p:grpSp>
          <p:nvGrpSpPr>
            <p:cNvPr id="39" name="Group 38"/>
            <p:cNvGrpSpPr/>
            <p:nvPr/>
          </p:nvGrpSpPr>
          <p:grpSpPr>
            <a:xfrm>
              <a:off x="4800600" y="4436419"/>
              <a:ext cx="3870960" cy="1583381"/>
              <a:chOff x="4800600" y="4360218"/>
              <a:chExt cx="3870960" cy="1583381"/>
            </a:xfrm>
          </p:grpSpPr>
          <p:sp>
            <p:nvSpPr>
              <p:cNvPr id="6" name="Flowchart: Data 5"/>
              <p:cNvSpPr/>
              <p:nvPr/>
            </p:nvSpPr>
            <p:spPr>
              <a:xfrm>
                <a:off x="5562600" y="4360218"/>
                <a:ext cx="3108960" cy="1188720"/>
              </a:xfrm>
              <a:prstGeom prst="flowChartInputOutput">
                <a:avLst/>
              </a:prstGeom>
              <a:noFill/>
              <a:ln w="41275">
                <a:solidFill>
                  <a:srgbClr val="00B0F0"/>
                </a:solidFill>
              </a:ln>
              <a:effectLst>
                <a:outerShdw blurRad="50800" dist="38100" dir="8100000" algn="tr" rotWithShape="0">
                  <a:prstClr val="black">
                    <a:alpha val="40000"/>
                  </a:prstClr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7" name="TextBox 6"/>
                  <p:cNvSpPr txBox="1"/>
                  <p:nvPr/>
                </p:nvSpPr>
                <p:spPr>
                  <a:xfrm>
                    <a:off x="6299000" y="4624685"/>
                    <a:ext cx="1833501" cy="523220"/>
                  </a:xfrm>
                  <a:prstGeom prst="rect">
                    <a:avLst/>
                  </a:prstGeom>
                  <a:noFill/>
                </p:spPr>
                <p:txBody>
                  <a:bodyPr wrap="square" rtlCol="0">
                    <a:spAutoFit/>
                  </a:bodyPr>
                  <a:lstStyle/>
                  <a:p>
                    <a:pPr algn="ctr"/>
                    <a:r>
                      <a:rPr lang="en-US" sz="2800" b="1" i="1" dirty="0">
                        <a:solidFill>
                          <a:schemeClr val="bg1"/>
                        </a:solidFill>
                        <a:effectLst>
                          <a:outerShdw blurRad="50800" dist="38100" dir="8100000" algn="tr" rotWithShape="0">
                            <a:prstClr val="black"/>
                          </a:outerShdw>
                        </a:effectLst>
                        <a:latin typeface="Times New Roman" pitchFamily="18" charset="0"/>
                        <a:cs typeface="Times New Roman" pitchFamily="18" charset="0"/>
                      </a:rPr>
                      <a:t>A = b</a:t>
                    </a:r>
                    <a:r>
                      <a:rPr lang="en-US" sz="2800" b="1" dirty="0">
                        <a:solidFill>
                          <a:schemeClr val="bg1"/>
                        </a:solidFill>
                        <a:effectLst>
                          <a:outerShdw blurRad="50800" dist="38100" dir="8100000" algn="tr" rotWithShape="0">
                            <a:prstClr val="black"/>
                          </a:outerShdw>
                        </a:effectLst>
                        <a:latin typeface="Times New Roman" pitchFamily="18" charset="0"/>
                        <a:cs typeface="Times New Roman" pitchFamily="18" charset="0"/>
                      </a:rPr>
                      <a:t> </a:t>
                    </a:r>
                    <a14:m>
                      <m:oMath xmlns:m="http://schemas.openxmlformats.org/officeDocument/2006/math">
                        <m:r>
                          <a:rPr lang="en-US" sz="2800" b="1" i="1" dirty="0" smtClean="0">
                            <a:solidFill>
                              <a:schemeClr val="bg1"/>
                            </a:solidFill>
                            <a:effectLst>
                              <a:outerShdw blurRad="50800" dist="38100" dir="8100000" algn="tr" rotWithShape="0">
                                <a:prstClr val="black"/>
                              </a:outerShdw>
                            </a:effectLst>
                            <a:latin typeface="Cambria Math"/>
                            <a:ea typeface="Cambria Math"/>
                            <a:cs typeface="Times New Roman" pitchFamily="18" charset="0"/>
                          </a:rPr>
                          <m:t>×</m:t>
                        </m:r>
                      </m:oMath>
                    </a14:m>
                    <a:r>
                      <a:rPr lang="en-US" sz="2800" b="1" dirty="0">
                        <a:solidFill>
                          <a:schemeClr val="bg1"/>
                        </a:solidFill>
                        <a:effectLst>
                          <a:outerShdw blurRad="50800" dist="38100" dir="8100000" algn="tr" rotWithShape="0">
                            <a:prstClr val="black"/>
                          </a:outerShdw>
                        </a:effectLst>
                        <a:latin typeface="Times New Roman" pitchFamily="18" charset="0"/>
                        <a:cs typeface="Times New Roman" pitchFamily="18" charset="0"/>
                      </a:rPr>
                      <a:t> </a:t>
                    </a:r>
                    <a:r>
                      <a:rPr lang="en-US" sz="2800" b="1" i="1" dirty="0">
                        <a:solidFill>
                          <a:schemeClr val="bg1"/>
                        </a:solidFill>
                        <a:effectLst>
                          <a:outerShdw blurRad="50800" dist="38100" dir="8100000" algn="tr" rotWithShape="0">
                            <a:prstClr val="black"/>
                          </a:outerShdw>
                        </a:effectLst>
                        <a:latin typeface="Times New Roman" pitchFamily="18" charset="0"/>
                        <a:cs typeface="Times New Roman" pitchFamily="18" charset="0"/>
                      </a:rPr>
                      <a:t>h</a:t>
                    </a:r>
                  </a:p>
                </p:txBody>
              </p:sp>
            </mc:Choice>
            <mc:Fallback xmlns="">
              <p:sp>
                <p:nvSpPr>
                  <p:cNvPr id="7" name="TextBox 6"/>
                  <p:cNvSpPr txBox="1"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6299000" y="4624685"/>
                    <a:ext cx="1833501" cy="523220"/>
                  </a:xfrm>
                  <a:prstGeom prst="rect">
                    <a:avLst/>
                  </a:prstGeom>
                  <a:blipFill rotWithShape="1">
                    <a:blip r:embed="rId4"/>
                    <a:stretch>
                      <a:fillRect l="-2326" t="-13953" r="-664" b="-39535"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  <p:sp>
            <p:nvSpPr>
              <p:cNvPr id="17" name="TextBox 16"/>
              <p:cNvSpPr txBox="1"/>
              <p:nvPr/>
            </p:nvSpPr>
            <p:spPr>
              <a:xfrm>
                <a:off x="6553200" y="5512712"/>
                <a:ext cx="838200" cy="43088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2200" b="1" dirty="0">
                    <a:solidFill>
                      <a:schemeClr val="bg1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  <a:latin typeface="Times New Roman" pitchFamily="18" charset="0"/>
                    <a:cs typeface="Times New Roman" pitchFamily="18" charset="0"/>
                  </a:rPr>
                  <a:t>base</a:t>
                </a:r>
              </a:p>
            </p:txBody>
          </p:sp>
          <p:cxnSp>
            <p:nvCxnSpPr>
              <p:cNvPr id="19" name="Straight Connector 18"/>
              <p:cNvCxnSpPr/>
              <p:nvPr/>
            </p:nvCxnSpPr>
            <p:spPr>
              <a:xfrm>
                <a:off x="6190488" y="4386071"/>
                <a:ext cx="0" cy="1005840"/>
              </a:xfrm>
              <a:prstGeom prst="line">
                <a:avLst/>
              </a:prstGeom>
              <a:ln w="28575">
                <a:solidFill>
                  <a:schemeClr val="bg1"/>
                </a:solidFill>
                <a:prstDash val="sysDas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20" name="TextBox 19"/>
              <p:cNvSpPr txBox="1"/>
              <p:nvPr/>
            </p:nvSpPr>
            <p:spPr>
              <a:xfrm>
                <a:off x="4800600" y="4607258"/>
                <a:ext cx="1066800" cy="43088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2200" b="1" dirty="0">
                    <a:solidFill>
                      <a:schemeClr val="bg1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  <a:latin typeface="Times New Roman" pitchFamily="18" charset="0"/>
                    <a:cs typeface="Times New Roman" pitchFamily="18" charset="0"/>
                  </a:rPr>
                  <a:t>height</a:t>
                </a:r>
              </a:p>
            </p:txBody>
          </p:sp>
          <p:sp>
            <p:nvSpPr>
              <p:cNvPr id="25" name="Arc 24"/>
              <p:cNvSpPr/>
              <p:nvPr/>
            </p:nvSpPr>
            <p:spPr>
              <a:xfrm rot="18515558">
                <a:off x="5130844" y="4540886"/>
                <a:ext cx="1100669" cy="962311"/>
              </a:xfrm>
              <a:prstGeom prst="arc">
                <a:avLst>
                  <a:gd name="adj1" fmla="val 16486324"/>
                  <a:gd name="adj2" fmla="val 894101"/>
                </a:avLst>
              </a:prstGeom>
              <a:ln w="28575">
                <a:solidFill>
                  <a:schemeClr val="bg1"/>
                </a:solidFill>
                <a:headEnd type="none" w="med" len="med"/>
                <a:tailEnd type="triangle" w="med" len="med"/>
              </a:ln>
              <a:effectLst>
                <a:outerShdw blurRad="50800" dist="38100" dir="8100000" algn="tr" rotWithShape="0">
                  <a:prstClr val="black"/>
                </a:outerShdw>
              </a:effectLst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>
                  <a:effectLst>
                    <a:outerShdw blurRad="50800" dist="38100" dir="8100000" algn="tr" rotWithShape="0">
                      <a:prstClr val="black"/>
                    </a:outerShdw>
                  </a:effectLst>
                </a:endParaRPr>
              </a:p>
            </p:txBody>
          </p:sp>
        </p:grpSp>
        <p:sp>
          <p:nvSpPr>
            <p:cNvPr id="45" name="Rectangle 44"/>
            <p:cNvSpPr/>
            <p:nvPr/>
          </p:nvSpPr>
          <p:spPr>
            <a:xfrm>
              <a:off x="6053328" y="5468112"/>
              <a:ext cx="137160" cy="137160"/>
            </a:xfrm>
            <a:prstGeom prst="rect">
              <a:avLst/>
            </a:prstGeom>
            <a:noFill/>
            <a:ln w="28575"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46" name="Trapezoid 45"/>
          <p:cNvSpPr/>
          <p:nvPr/>
        </p:nvSpPr>
        <p:spPr>
          <a:xfrm rot="10052560" flipV="1">
            <a:off x="6814313" y="465821"/>
            <a:ext cx="867120" cy="396080"/>
          </a:xfrm>
          <a:prstGeom prst="trapezoid">
            <a:avLst>
              <a:gd name="adj" fmla="val 37374"/>
            </a:avLst>
          </a:prstGeom>
          <a:gradFill flip="none" rotWithShape="1">
            <a:gsLst>
              <a:gs pos="0">
                <a:schemeClr val="bg1"/>
              </a:gs>
              <a:gs pos="50000">
                <a:srgbClr val="FFC000"/>
              </a:gs>
              <a:gs pos="100000">
                <a:srgbClr val="FB8005"/>
              </a:gs>
            </a:gsLst>
            <a:lin ang="16200000" scaled="1"/>
            <a:tileRect/>
          </a:gradFill>
          <a:ln w="12700">
            <a:solidFill>
              <a:srgbClr val="FF05ED"/>
            </a:solidFill>
          </a:ln>
          <a:effectLst>
            <a:outerShdw blurRad="50800" dist="38100" dir="8100000" algn="tr" rotWithShape="0">
              <a:prstClr val="black">
                <a:alpha val="8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8" name="Rectangle 47"/>
          <p:cNvSpPr/>
          <p:nvPr/>
        </p:nvSpPr>
        <p:spPr>
          <a:xfrm>
            <a:off x="304800" y="5562441"/>
            <a:ext cx="8778240" cy="106695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ts val="3800"/>
              </a:lnSpc>
            </a:pPr>
            <a:r>
              <a:rPr lang="en-US" sz="3600" b="1" dirty="0">
                <a:solidFill>
                  <a:srgbClr val="F9A807"/>
                </a:solidFill>
                <a:effectLst>
                  <a:outerShdw blurRad="50800" dist="76200" dir="5400000" algn="t" rotWithShape="0">
                    <a:prstClr val="black"/>
                  </a:outerShdw>
                </a:effectLst>
              </a:rPr>
              <a:t>Height is measured from</a:t>
            </a:r>
          </a:p>
          <a:p>
            <a:pPr>
              <a:lnSpc>
                <a:spcPts val="3800"/>
              </a:lnSpc>
            </a:pPr>
            <a:r>
              <a:rPr lang="en-US" sz="3600" b="1" dirty="0">
                <a:solidFill>
                  <a:srgbClr val="F9A807"/>
                </a:solidFill>
                <a:effectLst>
                  <a:outerShdw blurRad="50800" dist="76200" dir="5400000" algn="t" rotWithShape="0">
                    <a:prstClr val="black"/>
                  </a:outerShdw>
                </a:effectLst>
              </a:rPr>
              <a:t>the top of a figure perpendicular to its base.</a:t>
            </a:r>
            <a:endParaRPr lang="en-US" sz="3600" b="1" dirty="0">
              <a:effectLst>
                <a:outerShdw blurRad="50800" dist="76200" dir="5400000" algn="t" rotWithShape="0">
                  <a:prstClr val="black"/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172436762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7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6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4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20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21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2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23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4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25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6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27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47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1000"/>
                                        <p:tgtEl>
                                          <p:spTgt spid="4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10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5" presetID="42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6" dur="1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7" dur="1000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1000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ppt_y+.1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0" fill="hold">
                      <p:stCondLst>
                        <p:cond delay="indefinite"/>
                      </p:stCondLst>
                      <p:childTnLst>
                        <p:par>
                          <p:cTn id="41" fill="hold">
                            <p:stCondLst>
                              <p:cond delay="0"/>
                            </p:stCondLst>
                            <p:childTnLst>
                              <p:par>
                                <p:cTn id="42" presetID="26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4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5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8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9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50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51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52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53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54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55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56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57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8" fill="hold">
                      <p:stCondLst>
                        <p:cond delay="indefinite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26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62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3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4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5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6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7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68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69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70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71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72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73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74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75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6" fill="hold">
                      <p:stCondLst>
                        <p:cond delay="indefinite"/>
                      </p:stCondLst>
                      <p:childTnLst>
                        <p:par>
                          <p:cTn id="77" fill="hold">
                            <p:stCondLst>
                              <p:cond delay="0"/>
                            </p:stCondLst>
                            <p:childTnLst>
                              <p:par>
                                <p:cTn id="78" presetID="47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0" dur="1000"/>
                                        <p:tgtEl>
                                          <p:spTgt spid="4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1" dur="10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2" dur="10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3" fill="hold">
                      <p:stCondLst>
                        <p:cond delay="indefinite"/>
                      </p:stCondLst>
                      <p:childTnLst>
                        <p:par>
                          <p:cTn id="84" fill="hold">
                            <p:stCondLst>
                              <p:cond delay="0"/>
                            </p:stCondLst>
                            <p:childTnLst>
                              <p:par>
                                <p:cTn id="85" presetID="47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7" dur="10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8" dur="1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9" dur="1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0" presetID="42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91" dur="1000"/>
                                        <p:tgtEl>
                                          <p:spTgt spid="4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92" dur="1000"/>
                                        <p:tgtEl>
                                          <p:spTgt spid="4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3" dur="1000"/>
                                        <p:tgtEl>
                                          <p:spTgt spid="4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ppt_y+.1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94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8" grpId="1"/>
      <p:bldP spid="18" grpId="0"/>
      <p:bldP spid="40" grpId="0"/>
      <p:bldP spid="48" grpId="0"/>
      <p:bldP spid="48" grpId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TextBox 13"/>
          <p:cNvSpPr txBox="1"/>
          <p:nvPr/>
        </p:nvSpPr>
        <p:spPr>
          <a:xfrm>
            <a:off x="3733800" y="1180127"/>
            <a:ext cx="5334000" cy="15927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ts val="3900"/>
              </a:lnSpc>
            </a:pPr>
            <a:r>
              <a:rPr lang="en-US" sz="3500" b="1" dirty="0">
                <a:solidFill>
                  <a:srgbClr val="F9A807"/>
                </a:solidFill>
                <a:effectLst>
                  <a:outerShdw blurRad="50800" dist="76200" dir="5400000" algn="t" rotWithShape="0">
                    <a:prstClr val="black"/>
                  </a:outerShdw>
                </a:effectLst>
              </a:rPr>
              <a:t>We can remove one end of a parallelogram and slide it across the figure.</a:t>
            </a:r>
            <a:endParaRPr lang="en-US" sz="3500" dirty="0"/>
          </a:p>
        </p:txBody>
      </p:sp>
      <p:grpSp>
        <p:nvGrpSpPr>
          <p:cNvPr id="3076" name="Group 3075"/>
          <p:cNvGrpSpPr/>
          <p:nvPr/>
        </p:nvGrpSpPr>
        <p:grpSpPr>
          <a:xfrm>
            <a:off x="2895600" y="3429000"/>
            <a:ext cx="3502992" cy="1682496"/>
            <a:chOff x="4953000" y="4586186"/>
            <a:chExt cx="2906486" cy="1222500"/>
          </a:xfrm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grpSpPr>
        <p:sp>
          <p:nvSpPr>
            <p:cNvPr id="27" name="Rectangle 26"/>
            <p:cNvSpPr/>
            <p:nvPr/>
          </p:nvSpPr>
          <p:spPr>
            <a:xfrm>
              <a:off x="4953000" y="4589486"/>
              <a:ext cx="2895600" cy="1219200"/>
            </a:xfrm>
            <a:prstGeom prst="rect">
              <a:avLst/>
            </a:prstGeom>
            <a:ln>
              <a:noFill/>
            </a:ln>
            <a:effectLst>
              <a:outerShdw blurRad="50800" dist="38100" dir="8100000" algn="tr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" name="Right Triangle 29"/>
            <p:cNvSpPr/>
            <p:nvPr/>
          </p:nvSpPr>
          <p:spPr>
            <a:xfrm flipH="1">
              <a:off x="7097486" y="4586186"/>
              <a:ext cx="762000" cy="1219200"/>
            </a:xfrm>
            <a:prstGeom prst="rtTriangle">
              <a:avLst/>
            </a:prstGeom>
            <a:solidFill>
              <a:schemeClr val="tx2">
                <a:lumMod val="40000"/>
                <a:lumOff val="60000"/>
              </a:schemeClr>
            </a:solidFill>
            <a:ln>
              <a:noFill/>
            </a:ln>
          </p:spPr>
          <p:style>
            <a:lnRef idx="2">
              <a:schemeClr val="accent6">
                <a:shade val="50000"/>
              </a:schemeClr>
            </a:lnRef>
            <a:fillRef idx="1">
              <a:schemeClr val="accent6"/>
            </a:fillRef>
            <a:effectRef idx="0">
              <a:schemeClr val="accent6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0" name="Flowchart: Data 19"/>
          <p:cNvSpPr/>
          <p:nvPr/>
        </p:nvSpPr>
        <p:spPr>
          <a:xfrm>
            <a:off x="2019611" y="3429000"/>
            <a:ext cx="4381189" cy="1682496"/>
          </a:xfrm>
          <a:prstGeom prst="flowChartInputOutput">
            <a:avLst/>
          </a:prstGeom>
          <a:ln>
            <a:noFill/>
          </a:ln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1" name="Right Triangle 20"/>
          <p:cNvSpPr/>
          <p:nvPr/>
        </p:nvSpPr>
        <p:spPr>
          <a:xfrm flipH="1">
            <a:off x="1993377" y="3429000"/>
            <a:ext cx="918213" cy="1682496"/>
          </a:xfrm>
          <a:prstGeom prst="rtTriangle">
            <a:avLst/>
          </a:prstGeom>
          <a:solidFill>
            <a:schemeClr val="tx2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3072" name="Straight Arrow Connector 3071"/>
          <p:cNvCxnSpPr>
            <a:stCxn id="21" idx="1"/>
            <a:endCxn id="20" idx="5"/>
          </p:cNvCxnSpPr>
          <p:nvPr/>
        </p:nvCxnSpPr>
        <p:spPr>
          <a:xfrm>
            <a:off x="2911590" y="4270248"/>
            <a:ext cx="3051091" cy="0"/>
          </a:xfrm>
          <a:prstGeom prst="straightConnector1">
            <a:avLst/>
          </a:prstGeom>
          <a:ln w="28575">
            <a:solidFill>
              <a:schemeClr val="tx1"/>
            </a:solidFill>
            <a:prstDash val="dash"/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Rectangle 15"/>
          <p:cNvSpPr/>
          <p:nvPr/>
        </p:nvSpPr>
        <p:spPr>
          <a:xfrm>
            <a:off x="76200" y="76200"/>
            <a:ext cx="9006840" cy="6722477"/>
          </a:xfrm>
          <a:prstGeom prst="rect">
            <a:avLst/>
          </a:prstGeom>
          <a:noFill/>
          <a:ln w="133350">
            <a:solidFill>
              <a:srgbClr val="FFCC00"/>
            </a:solidFill>
          </a:ln>
          <a:scene3d>
            <a:camera prst="orthographicFront"/>
            <a:lightRig rig="threePt" dir="t"/>
          </a:scene3d>
          <a:sp3d>
            <a:bevelT w="152400" h="50800" prst="softRound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22" name="Group 21"/>
          <p:cNvGrpSpPr/>
          <p:nvPr/>
        </p:nvGrpSpPr>
        <p:grpSpPr>
          <a:xfrm>
            <a:off x="855979" y="228600"/>
            <a:ext cx="7191335" cy="838200"/>
            <a:chOff x="774511" y="228600"/>
            <a:chExt cx="7191335" cy="838200"/>
          </a:xfrm>
        </p:grpSpPr>
        <p:grpSp>
          <p:nvGrpSpPr>
            <p:cNvPr id="23" name="Group 22"/>
            <p:cNvGrpSpPr/>
            <p:nvPr/>
          </p:nvGrpSpPr>
          <p:grpSpPr>
            <a:xfrm>
              <a:off x="2175957" y="235803"/>
              <a:ext cx="4524375" cy="830997"/>
              <a:chOff x="491937" y="174109"/>
              <a:chExt cx="4524375" cy="830997"/>
            </a:xfrm>
          </p:grpSpPr>
          <p:sp>
            <p:nvSpPr>
              <p:cNvPr id="31" name="Parallelogram 30"/>
              <p:cNvSpPr/>
              <p:nvPr/>
            </p:nvSpPr>
            <p:spPr>
              <a:xfrm>
                <a:off x="491937" y="228600"/>
                <a:ext cx="4524375" cy="731520"/>
              </a:xfrm>
              <a:prstGeom prst="parallelogram">
                <a:avLst/>
              </a:prstGeom>
              <a:gradFill flip="none" rotWithShape="1">
                <a:gsLst>
                  <a:gs pos="0">
                    <a:srgbClr val="7030A0"/>
                  </a:gs>
                  <a:gs pos="50000">
                    <a:srgbClr val="BC0CAF"/>
                  </a:gs>
                  <a:gs pos="100000">
                    <a:schemeClr val="bg1"/>
                  </a:gs>
                </a:gsLst>
                <a:lin ang="16200000" scaled="1"/>
                <a:tileRect/>
              </a:gradFill>
              <a:ln w="19050">
                <a:solidFill>
                  <a:srgbClr val="FFC000"/>
                </a:solidFill>
              </a:ln>
              <a:effectLst>
                <a:outerShdw blurRad="50800" dist="50800" dir="8100000" algn="tr" rotWithShape="0">
                  <a:prstClr val="black"/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2" name="TextBox 31"/>
              <p:cNvSpPr txBox="1"/>
              <p:nvPr/>
            </p:nvSpPr>
            <p:spPr>
              <a:xfrm>
                <a:off x="825312" y="174109"/>
                <a:ext cx="3886200" cy="830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  <a:scene3d>
                  <a:camera prst="orthographicFront"/>
                  <a:lightRig rig="threePt" dir="t"/>
                </a:scene3d>
                <a:sp3d extrusionH="57150">
                  <a:bevelT h="25400" prst="softRound"/>
                </a:sp3d>
              </a:bodyPr>
              <a:lstStyle/>
              <a:p>
                <a:pPr algn="ctr"/>
                <a:r>
                  <a:rPr lang="en-US" sz="4800" b="1" dirty="0">
                    <a:solidFill>
                      <a:srgbClr val="FFC000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  <a:latin typeface="AR CHRISTY" panose="02000000000000000000" pitchFamily="2" charset="0"/>
                  </a:rPr>
                  <a:t>Area Formulas</a:t>
                </a:r>
              </a:p>
            </p:txBody>
          </p:sp>
        </p:grpSp>
        <p:sp>
          <p:nvSpPr>
            <p:cNvPr id="24" name="Rectangle 23"/>
            <p:cNvSpPr/>
            <p:nvPr/>
          </p:nvSpPr>
          <p:spPr>
            <a:xfrm>
              <a:off x="1542098" y="228600"/>
              <a:ext cx="457200" cy="457200"/>
            </a:xfrm>
            <a:prstGeom prst="rect">
              <a:avLst/>
            </a:prstGeom>
            <a:gradFill flip="none" rotWithShape="1">
              <a:gsLst>
                <a:gs pos="0">
                  <a:srgbClr val="92D050">
                    <a:shade val="30000"/>
                    <a:satMod val="115000"/>
                  </a:srgbClr>
                </a:gs>
                <a:gs pos="50000">
                  <a:srgbClr val="92D050">
                    <a:shade val="67500"/>
                    <a:satMod val="115000"/>
                  </a:srgbClr>
                </a:gs>
                <a:gs pos="100000">
                  <a:srgbClr val="92D050">
                    <a:shade val="100000"/>
                    <a:satMod val="115000"/>
                  </a:srgbClr>
                </a:gs>
              </a:gsLst>
              <a:lin ang="16200000" scaled="1"/>
              <a:tileRect/>
            </a:gradFill>
            <a:ln w="12700">
              <a:solidFill>
                <a:schemeClr val="bg1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" name="Right Triangle 24"/>
            <p:cNvSpPr/>
            <p:nvPr/>
          </p:nvSpPr>
          <p:spPr>
            <a:xfrm>
              <a:off x="1237298" y="381000"/>
              <a:ext cx="762000" cy="533400"/>
            </a:xfrm>
            <a:prstGeom prst="rtTriangle">
              <a:avLst/>
            </a:prstGeom>
            <a:gradFill flip="none" rotWithShape="1">
              <a:gsLst>
                <a:gs pos="0">
                  <a:srgbClr val="FCDE04"/>
                </a:gs>
                <a:gs pos="50000">
                  <a:srgbClr val="FFFF00"/>
                </a:gs>
                <a:gs pos="96000">
                  <a:schemeClr val="bg1"/>
                </a:gs>
              </a:gsLst>
              <a:lin ang="16200000" scaled="1"/>
              <a:tileRect/>
            </a:gradFill>
            <a:ln w="12700">
              <a:solidFill>
                <a:srgbClr val="00B05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" name="Rectangle 25"/>
            <p:cNvSpPr/>
            <p:nvPr/>
          </p:nvSpPr>
          <p:spPr>
            <a:xfrm rot="2036944">
              <a:off x="7119820" y="354875"/>
              <a:ext cx="846026" cy="396081"/>
            </a:xfrm>
            <a:prstGeom prst="rect">
              <a:avLst/>
            </a:prstGeom>
            <a:gradFill flip="none" rotWithShape="1">
              <a:gsLst>
                <a:gs pos="0">
                  <a:srgbClr val="1DC4FF">
                    <a:shade val="30000"/>
                    <a:satMod val="115000"/>
                  </a:srgbClr>
                </a:gs>
                <a:gs pos="50000">
                  <a:srgbClr val="1DC4FF">
                    <a:shade val="67500"/>
                    <a:satMod val="115000"/>
                  </a:srgbClr>
                </a:gs>
                <a:gs pos="100000">
                  <a:srgbClr val="1DC4FF">
                    <a:shade val="100000"/>
                    <a:satMod val="115000"/>
                  </a:srgbClr>
                </a:gs>
              </a:gsLst>
              <a:lin ang="16200000" scaled="1"/>
              <a:tileRect/>
            </a:gradFill>
            <a:ln w="12700"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rgbClr val="1DC4FF"/>
                </a:solidFill>
              </a:endParaRPr>
            </a:p>
          </p:txBody>
        </p:sp>
        <p:sp>
          <p:nvSpPr>
            <p:cNvPr id="28" name="Parallelogram 27"/>
            <p:cNvSpPr/>
            <p:nvPr/>
          </p:nvSpPr>
          <p:spPr>
            <a:xfrm rot="20936523" flipV="1">
              <a:off x="774511" y="524951"/>
              <a:ext cx="1072896" cy="289243"/>
            </a:xfrm>
            <a:prstGeom prst="parallelogram">
              <a:avLst>
                <a:gd name="adj" fmla="val 59698"/>
              </a:avLst>
            </a:prstGeom>
            <a:gradFill flip="none" rotWithShape="1">
              <a:gsLst>
                <a:gs pos="0">
                  <a:srgbClr val="FF6DFF"/>
                </a:gs>
                <a:gs pos="50000">
                  <a:srgbClr val="BC0CAF"/>
                </a:gs>
                <a:gs pos="100000">
                  <a:srgbClr val="940A8A"/>
                </a:gs>
              </a:gsLst>
              <a:lin ang="16200000" scaled="1"/>
              <a:tileRect/>
            </a:gradFill>
            <a:ln w="12700"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6" name="Rectangle 5"/>
          <p:cNvSpPr/>
          <p:nvPr/>
        </p:nvSpPr>
        <p:spPr>
          <a:xfrm>
            <a:off x="838200" y="5486400"/>
            <a:ext cx="7467600" cy="106702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ts val="3800"/>
              </a:lnSpc>
            </a:pPr>
            <a:r>
              <a:rPr lang="en-US" sz="3600" b="1" dirty="0">
                <a:solidFill>
                  <a:srgbClr val="F9A807"/>
                </a:solidFill>
                <a:effectLst>
                  <a:outerShdw blurRad="50800" dist="76200" dir="5400000" algn="t" rotWithShape="0">
                    <a:prstClr val="black"/>
                  </a:outerShdw>
                </a:effectLst>
              </a:rPr>
              <a:t>This shows us that a parallelogram is really just a “tilted” rectangle.</a:t>
            </a:r>
            <a:endParaRPr lang="en-US" sz="3600" dirty="0">
              <a:solidFill>
                <a:srgbClr val="00B050"/>
              </a:solidFill>
            </a:endParaRPr>
          </a:p>
        </p:txBody>
      </p:sp>
      <p:pic>
        <p:nvPicPr>
          <p:cNvPr id="3075" name="Picture 3" descr="C:\Users\Owner\AppData\Local\Microsoft\Windows\Temporary Internet Files\Content.IE5\A862DJDX\MM900043731[1].gif"/>
          <p:cNvPicPr>
            <a:picLocks noChangeAspect="1" noChangeArrowheads="1" noCrop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12968" y="1230387"/>
            <a:ext cx="1830432" cy="2351013"/>
          </a:xfrm>
          <a:prstGeom prst="rect">
            <a:avLst/>
          </a:prstGeom>
          <a:noFill/>
          <a:effectLst>
            <a:outerShdw blurRad="50800" dist="63500" dir="8100000" algn="tr" rotWithShape="0">
              <a:prstClr val="black"/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3" name="Picture 2" descr="C:\Users\Owner\AppData\Local\Microsoft\Windows\Temporary Internet Files\Content.IE5\ESG2LA96\MM900043730[1].gif"/>
          <p:cNvPicPr>
            <a:picLocks noChangeAspect="1" noChangeArrowheads="1" noCrop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14600" y="663861"/>
            <a:ext cx="1819971" cy="2921972"/>
          </a:xfrm>
          <a:prstGeom prst="rect">
            <a:avLst/>
          </a:prstGeom>
          <a:noFill/>
          <a:effectLst>
            <a:outerShdw blurRad="50800" dist="63500" dir="8100000" algn="tr" rotWithShape="0">
              <a:prstClr val="black"/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34" name="Group 33"/>
          <p:cNvGrpSpPr/>
          <p:nvPr/>
        </p:nvGrpSpPr>
        <p:grpSpPr>
          <a:xfrm>
            <a:off x="561916" y="1676400"/>
            <a:ext cx="2056447" cy="1143000"/>
            <a:chOff x="2149029" y="1871777"/>
            <a:chExt cx="2056447" cy="1143000"/>
          </a:xfrm>
        </p:grpSpPr>
        <p:sp>
          <p:nvSpPr>
            <p:cNvPr id="35" name="Oval Callout 34"/>
            <p:cNvSpPr/>
            <p:nvPr/>
          </p:nvSpPr>
          <p:spPr>
            <a:xfrm>
              <a:off x="2149029" y="1871777"/>
              <a:ext cx="2056447" cy="1143000"/>
            </a:xfrm>
            <a:prstGeom prst="wedgeEllipseCallout">
              <a:avLst>
                <a:gd name="adj1" fmla="val 50645"/>
                <a:gd name="adj2" fmla="val 34982"/>
              </a:avLst>
            </a:prstGeom>
            <a:solidFill>
              <a:schemeClr val="bg1"/>
            </a:solidFill>
            <a:ln w="19050">
              <a:solidFill>
                <a:schemeClr val="tx1"/>
              </a:solidFill>
            </a:ln>
            <a:effectLst>
              <a:outerShdw blurRad="50800" dist="38100" dir="5400000" algn="t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" name="TextBox 35"/>
            <p:cNvSpPr txBox="1"/>
            <p:nvPr/>
          </p:nvSpPr>
          <p:spPr>
            <a:xfrm>
              <a:off x="2187128" y="1973917"/>
              <a:ext cx="1980247" cy="93871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>
              <a:spAutoFit/>
            </a:bodyPr>
            <a:lstStyle/>
            <a:p>
              <a:pPr algn="ctr">
                <a:lnSpc>
                  <a:spcPts val="2200"/>
                </a:lnSpc>
              </a:pPr>
              <a:r>
                <a:rPr lang="en-US" sz="2000" b="1" dirty="0"/>
                <a:t>Whoa!</a:t>
              </a:r>
            </a:p>
            <a:p>
              <a:pPr algn="ctr">
                <a:lnSpc>
                  <a:spcPts val="2200"/>
                </a:lnSpc>
              </a:pPr>
              <a:r>
                <a:rPr lang="en-US" sz="2000" b="1" dirty="0"/>
                <a:t>That just tripped</a:t>
              </a:r>
            </a:p>
            <a:p>
              <a:pPr algn="ctr">
                <a:lnSpc>
                  <a:spcPts val="2200"/>
                </a:lnSpc>
              </a:pPr>
              <a:r>
                <a:rPr lang="en-US" sz="2000" b="1" dirty="0"/>
                <a:t>my trigger!</a:t>
              </a:r>
            </a:p>
          </p:txBody>
        </p:sp>
      </p:grpSp>
      <p:sp>
        <p:nvSpPr>
          <p:cNvPr id="37" name="TextBox 36"/>
          <p:cNvSpPr txBox="1"/>
          <p:nvPr/>
        </p:nvSpPr>
        <p:spPr>
          <a:xfrm>
            <a:off x="3979891" y="2698866"/>
            <a:ext cx="4994218" cy="57964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ts val="3800"/>
              </a:lnSpc>
            </a:pPr>
            <a:r>
              <a:rPr lang="en-US" sz="2800" b="1" dirty="0">
                <a:solidFill>
                  <a:srgbClr val="00B0F0"/>
                </a:solidFill>
                <a:effectLst>
                  <a:outerShdw blurRad="50800" dist="38100" dir="8100000" algn="tr" rotWithShape="0">
                    <a:prstClr val="black"/>
                  </a:outerShdw>
                </a:effectLst>
              </a:rPr>
              <a:t>Remember to breath, my friend!</a:t>
            </a:r>
          </a:p>
        </p:txBody>
      </p:sp>
      <p:grpSp>
        <p:nvGrpSpPr>
          <p:cNvPr id="4" name="Group 3"/>
          <p:cNvGrpSpPr/>
          <p:nvPr/>
        </p:nvGrpSpPr>
        <p:grpSpPr>
          <a:xfrm>
            <a:off x="228600" y="1290559"/>
            <a:ext cx="2389763" cy="1600200"/>
            <a:chOff x="1815713" y="1757477"/>
            <a:chExt cx="2389763" cy="1600200"/>
          </a:xfrm>
        </p:grpSpPr>
        <p:sp>
          <p:nvSpPr>
            <p:cNvPr id="11" name="Oval Callout 10"/>
            <p:cNvSpPr/>
            <p:nvPr/>
          </p:nvSpPr>
          <p:spPr>
            <a:xfrm>
              <a:off x="1842233" y="1757477"/>
              <a:ext cx="2363243" cy="1600200"/>
            </a:xfrm>
            <a:prstGeom prst="wedgeEllipseCallout">
              <a:avLst>
                <a:gd name="adj1" fmla="val 50645"/>
                <a:gd name="adj2" fmla="val 34982"/>
              </a:avLst>
            </a:prstGeom>
            <a:solidFill>
              <a:schemeClr val="bg1"/>
            </a:solidFill>
            <a:ln w="19050">
              <a:solidFill>
                <a:schemeClr val="tx1"/>
              </a:solidFill>
            </a:ln>
            <a:effectLst>
              <a:outerShdw blurRad="50800" dist="38100" dir="5400000" algn="t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" name="TextBox 11"/>
            <p:cNvSpPr txBox="1"/>
            <p:nvPr/>
          </p:nvSpPr>
          <p:spPr>
            <a:xfrm>
              <a:off x="1815713" y="1833677"/>
              <a:ext cx="2389763" cy="1502976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>
              <a:spAutoFit/>
            </a:bodyPr>
            <a:lstStyle/>
            <a:p>
              <a:pPr algn="ctr">
                <a:lnSpc>
                  <a:spcPts val="2200"/>
                </a:lnSpc>
              </a:pPr>
              <a:r>
                <a:rPr lang="en-US" sz="2000" b="1" dirty="0"/>
                <a:t>How can a</a:t>
              </a:r>
            </a:p>
            <a:p>
              <a:pPr algn="ctr">
                <a:lnSpc>
                  <a:spcPts val="2200"/>
                </a:lnSpc>
              </a:pPr>
              <a:r>
                <a:rPr lang="en-US" sz="2000" b="1" dirty="0"/>
                <a:t>parallelogram have</a:t>
              </a:r>
            </a:p>
            <a:p>
              <a:pPr algn="ctr">
                <a:lnSpc>
                  <a:spcPts val="2200"/>
                </a:lnSpc>
              </a:pPr>
              <a:r>
                <a:rPr lang="en-US" sz="2000" b="1" dirty="0"/>
                <a:t>the same formula as</a:t>
              </a:r>
            </a:p>
            <a:p>
              <a:pPr algn="ctr">
                <a:lnSpc>
                  <a:spcPts val="2200"/>
                </a:lnSpc>
              </a:pPr>
              <a:r>
                <a:rPr lang="en-US" sz="2000" b="1" dirty="0"/>
                <a:t>a rectangle or</a:t>
              </a:r>
            </a:p>
            <a:p>
              <a:pPr algn="ctr">
                <a:lnSpc>
                  <a:spcPts val="2200"/>
                </a:lnSpc>
              </a:pPr>
              <a:r>
                <a:rPr lang="en-US" sz="2000" b="1" dirty="0"/>
                <a:t>square?</a:t>
              </a:r>
            </a:p>
          </p:txBody>
        </p:sp>
      </p:grpSp>
      <p:sp>
        <p:nvSpPr>
          <p:cNvPr id="38" name="Trapezoid 37"/>
          <p:cNvSpPr/>
          <p:nvPr/>
        </p:nvSpPr>
        <p:spPr>
          <a:xfrm rot="10052560" flipV="1">
            <a:off x="6814313" y="465821"/>
            <a:ext cx="867120" cy="396080"/>
          </a:xfrm>
          <a:prstGeom prst="trapezoid">
            <a:avLst>
              <a:gd name="adj" fmla="val 37374"/>
            </a:avLst>
          </a:prstGeom>
          <a:gradFill flip="none" rotWithShape="1">
            <a:gsLst>
              <a:gs pos="0">
                <a:schemeClr val="bg1"/>
              </a:gs>
              <a:gs pos="50000">
                <a:srgbClr val="FFC000"/>
              </a:gs>
              <a:gs pos="100000">
                <a:srgbClr val="FB8005"/>
              </a:gs>
            </a:gsLst>
            <a:lin ang="16200000" scaled="1"/>
            <a:tileRect/>
          </a:gradFill>
          <a:ln w="12700">
            <a:solidFill>
              <a:srgbClr val="FF05ED"/>
            </a:solidFill>
          </a:ln>
          <a:effectLst>
            <a:outerShdw blurRad="50800" dist="38100" dir="8100000" algn="tr" rotWithShape="0">
              <a:prstClr val="black">
                <a:alpha val="8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4847443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750"/>
                                        <p:tgtEl>
                                          <p:spTgt spid="30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47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10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42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00017 -0.00046 L 0.38316 -0.00046 " pathEditMode="relative" rAng="0" ptsTypes="AA">
                                      <p:cBhvr>
                                        <p:cTn id="21" dur="2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9167" y="0"/>
                                    </p:animMotion>
                                  </p:childTnLst>
                                </p:cTn>
                              </p:par>
                              <p:par>
                                <p:cTn id="22" presetID="22" presetClass="exit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wipe(left)">
                                      <p:cBhvr>
                                        <p:cTn id="23" dur="2000"/>
                                        <p:tgtEl>
                                          <p:spTgt spid="307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30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22" presetClass="exit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wipe(left)">
                                      <p:cBhvr>
                                        <p:cTn id="26" dur="20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8" presetID="10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9" dur="225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2249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2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3" dur="2000"/>
                                        <p:tgtEl>
                                          <p:spTgt spid="307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4" fill="hold">
                      <p:stCondLst>
                        <p:cond delay="indefinite"/>
                      </p:stCondLst>
                      <p:childTnLst>
                        <p:par>
                          <p:cTn id="35" fill="hold">
                            <p:stCondLst>
                              <p:cond delay="0"/>
                            </p:stCondLst>
                            <p:childTnLst>
                              <p:par>
                                <p:cTn id="36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9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5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6" presetID="2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48" dur="125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9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50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2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53" dur="500"/>
                                        <p:tgtEl>
                                          <p:spTgt spid="307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0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47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9" dur="10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0" dur="10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1" dur="10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2" presetID="42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3" dur="10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4" dur="1000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5" dur="1000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ppt_y+.1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/>
      <p:bldP spid="14" grpId="1"/>
      <p:bldP spid="20" grpId="0" animBg="1"/>
      <p:bldP spid="21" grpId="0" animBg="1"/>
      <p:bldP spid="21" grpId="1" animBg="1"/>
      <p:bldP spid="6" grpId="0"/>
      <p:bldP spid="37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9" name="Group 38"/>
          <p:cNvGrpSpPr/>
          <p:nvPr/>
        </p:nvGrpSpPr>
        <p:grpSpPr>
          <a:xfrm>
            <a:off x="281434" y="1981200"/>
            <a:ext cx="3095726" cy="1699153"/>
            <a:chOff x="281434" y="1981200"/>
            <a:chExt cx="3095726" cy="1699153"/>
          </a:xfrm>
        </p:grpSpPr>
        <p:sp>
          <p:nvSpPr>
            <p:cNvPr id="4" name="Rectangle 3"/>
            <p:cNvSpPr/>
            <p:nvPr/>
          </p:nvSpPr>
          <p:spPr>
            <a:xfrm rot="5400000">
              <a:off x="1738810" y="1638729"/>
              <a:ext cx="990600" cy="2286101"/>
            </a:xfrm>
            <a:prstGeom prst="rect">
              <a:avLst/>
            </a:prstGeom>
            <a:solidFill>
              <a:srgbClr val="00D25F"/>
            </a:solidFill>
            <a:ln>
              <a:solidFill>
                <a:srgbClr val="00D25F"/>
              </a:solidFill>
            </a:ln>
            <a:effectLst>
              <a:outerShdw blurRad="50800" dist="38100" dir="8100000" algn="tr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" name="TextBox 5"/>
            <p:cNvSpPr txBox="1"/>
            <p:nvPr/>
          </p:nvSpPr>
          <p:spPr>
            <a:xfrm>
              <a:off x="533400" y="1981200"/>
              <a:ext cx="533400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400" b="1" dirty="0">
                  <a:solidFill>
                    <a:schemeClr val="bg1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</a:rPr>
                <a:t>1)</a:t>
              </a:r>
              <a:endParaRPr lang="en-US" sz="2400" dirty="0">
                <a:solidFill>
                  <a:schemeClr val="bg1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</a:endParaRPr>
            </a:p>
          </p:txBody>
        </p:sp>
        <p:sp>
          <p:nvSpPr>
            <p:cNvPr id="9" name="TextBox 8"/>
            <p:cNvSpPr txBox="1"/>
            <p:nvPr/>
          </p:nvSpPr>
          <p:spPr>
            <a:xfrm>
              <a:off x="1795960" y="3218688"/>
              <a:ext cx="876300" cy="461665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b="1" dirty="0">
                  <a:solidFill>
                    <a:schemeClr val="bg1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rPr>
                <a:t>9 cm</a:t>
              </a:r>
              <a:endParaRPr lang="en-US" sz="2400" dirty="0">
                <a:solidFill>
                  <a:schemeClr val="bg1"/>
                </a:solidFill>
                <a:effectLst>
                  <a:outerShdw blurRad="50800" dist="38100" dir="8100000" algn="tr" rotWithShape="0">
                    <a:prstClr val="black"/>
                  </a:outerShdw>
                </a:effectLst>
              </a:endParaRPr>
            </a:p>
          </p:txBody>
        </p:sp>
        <p:sp>
          <p:nvSpPr>
            <p:cNvPr id="10" name="TextBox 9"/>
            <p:cNvSpPr txBox="1"/>
            <p:nvPr/>
          </p:nvSpPr>
          <p:spPr>
            <a:xfrm>
              <a:off x="281434" y="2581724"/>
              <a:ext cx="937766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b="1" dirty="0">
                  <a:solidFill>
                    <a:schemeClr val="bg1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rPr>
                <a:t>3 cm</a:t>
              </a:r>
              <a:endParaRPr lang="en-US" sz="2400" dirty="0">
                <a:solidFill>
                  <a:schemeClr val="bg1"/>
                </a:solidFill>
                <a:effectLst>
                  <a:outerShdw blurRad="50800" dist="38100" dir="8100000" algn="tr" rotWithShape="0">
                    <a:prstClr val="black"/>
                  </a:outerShdw>
                </a:effectLst>
              </a:endParaRPr>
            </a:p>
          </p:txBody>
        </p:sp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20" name="TextBox 19"/>
              <p:cNvSpPr txBox="1"/>
              <p:nvPr/>
            </p:nvSpPr>
            <p:spPr>
              <a:xfrm>
                <a:off x="440277" y="4208718"/>
                <a:ext cx="1991752" cy="58477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lang="en-US" sz="3200" i="1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𝐴</m:t>
                      </m:r>
                      <m:r>
                        <a:rPr lang="en-US" sz="3200" i="1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=9×3</m:t>
                      </m:r>
                    </m:oMath>
                  </m:oMathPara>
                </a14:m>
                <a:endParaRPr lang="en-US" sz="3200" dirty="0">
                  <a:solidFill>
                    <a:schemeClr val="bg1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</a:endParaRPr>
              </a:p>
            </p:txBody>
          </p:sp>
        </mc:Choice>
        <mc:Fallback xmlns="">
          <p:sp>
            <p:nvSpPr>
              <p:cNvPr id="20" name="TextBox 1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40277" y="4208718"/>
                <a:ext cx="1991752" cy="584775"/>
              </a:xfrm>
              <a:prstGeom prst="rect">
                <a:avLst/>
              </a:prstGeom>
              <a:blipFill rotWithShape="1">
                <a:blip r:embed="rId2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/>
              <p:cNvSpPr txBox="1"/>
              <p:nvPr/>
            </p:nvSpPr>
            <p:spPr>
              <a:xfrm>
                <a:off x="4934747" y="4444425"/>
                <a:ext cx="2018503" cy="58477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"/>
                    </m:oMathParaPr>
                    <m:oMath xmlns:m="http://schemas.openxmlformats.org/officeDocument/2006/math">
                      <m:r>
                        <a:rPr lang="en-US" sz="3200" i="1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𝐴</m:t>
                      </m:r>
                      <m:r>
                        <a:rPr lang="en-US" sz="3200" i="1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=6×2</m:t>
                      </m:r>
                    </m:oMath>
                  </m:oMathPara>
                </a14:m>
                <a:endParaRPr lang="en-US" sz="3200" dirty="0">
                  <a:solidFill>
                    <a:schemeClr val="bg1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</a:endParaRPr>
              </a:p>
            </p:txBody>
          </p:sp>
        </mc:Choice>
        <mc:Fallback xmlns="">
          <p:sp>
            <p:nvSpPr>
              <p:cNvPr id="21" name="TextBox 2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934747" y="4444425"/>
                <a:ext cx="2018503" cy="584775"/>
              </a:xfrm>
              <a:prstGeom prst="rect">
                <a:avLst/>
              </a:prstGeom>
              <a:blipFill rotWithShape="1"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9" name="Rectangle 18"/>
          <p:cNvSpPr/>
          <p:nvPr/>
        </p:nvSpPr>
        <p:spPr>
          <a:xfrm>
            <a:off x="76200" y="76200"/>
            <a:ext cx="9006840" cy="6722477"/>
          </a:xfrm>
          <a:prstGeom prst="rect">
            <a:avLst/>
          </a:prstGeom>
          <a:noFill/>
          <a:ln w="133350">
            <a:solidFill>
              <a:srgbClr val="FFCC00"/>
            </a:solidFill>
          </a:ln>
          <a:scene3d>
            <a:camera prst="orthographicFront"/>
            <a:lightRig rig="threePt" dir="t"/>
          </a:scene3d>
          <a:sp3d>
            <a:bevelT w="152400" h="50800" prst="softRound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241526" y="1219200"/>
            <a:ext cx="8673874" cy="71218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ts val="2400"/>
              </a:lnSpc>
            </a:pPr>
            <a:r>
              <a:rPr lang="en-US" sz="2400" b="1" dirty="0">
                <a:solidFill>
                  <a:srgbClr val="FFFF00"/>
                </a:solidFill>
                <a:effectLst>
                  <a:outerShdw blurRad="50800" dist="38100" dir="8100000" algn="tr" rotWithShape="0">
                    <a:prstClr val="black"/>
                  </a:outerShdw>
                </a:effectLst>
              </a:rPr>
              <a:t>Find the area of the following figures. Remember! You’re finding square units, so all labels should be units</a:t>
            </a:r>
            <a:r>
              <a:rPr lang="en-US" sz="2400" b="1" baseline="30000" dirty="0">
                <a:solidFill>
                  <a:srgbClr val="FFFF00"/>
                </a:solidFill>
                <a:effectLst>
                  <a:outerShdw blurRad="50800" dist="38100" dir="8100000" algn="tr" rotWithShape="0">
                    <a:prstClr val="black"/>
                  </a:outerShdw>
                </a:effectLst>
              </a:rPr>
              <a:t>2</a:t>
            </a:r>
            <a:r>
              <a:rPr lang="en-US" sz="2400" b="1" dirty="0">
                <a:solidFill>
                  <a:srgbClr val="FFFF00"/>
                </a:solidFill>
                <a:effectLst>
                  <a:outerShdw blurRad="50800" dist="38100" dir="8100000" algn="tr" rotWithShape="0">
                    <a:prstClr val="black"/>
                  </a:outerShdw>
                </a:effectLst>
              </a:rPr>
              <a:t>.</a:t>
            </a:r>
          </a:p>
        </p:txBody>
      </p:sp>
      <p:grpSp>
        <p:nvGrpSpPr>
          <p:cNvPr id="27" name="Group 26"/>
          <p:cNvGrpSpPr/>
          <p:nvPr/>
        </p:nvGrpSpPr>
        <p:grpSpPr>
          <a:xfrm>
            <a:off x="855979" y="228600"/>
            <a:ext cx="7335133" cy="830997"/>
            <a:chOff x="774511" y="228600"/>
            <a:chExt cx="7335133" cy="830997"/>
          </a:xfrm>
        </p:grpSpPr>
        <p:grpSp>
          <p:nvGrpSpPr>
            <p:cNvPr id="28" name="Group 27"/>
            <p:cNvGrpSpPr/>
            <p:nvPr/>
          </p:nvGrpSpPr>
          <p:grpSpPr>
            <a:xfrm>
              <a:off x="2175957" y="228600"/>
              <a:ext cx="4524375" cy="830997"/>
              <a:chOff x="491937" y="166906"/>
              <a:chExt cx="4524375" cy="830997"/>
            </a:xfrm>
          </p:grpSpPr>
          <p:sp>
            <p:nvSpPr>
              <p:cNvPr id="34" name="Parallelogram 33"/>
              <p:cNvSpPr/>
              <p:nvPr/>
            </p:nvSpPr>
            <p:spPr>
              <a:xfrm>
                <a:off x="491937" y="228600"/>
                <a:ext cx="4524375" cy="731520"/>
              </a:xfrm>
              <a:prstGeom prst="parallelogram">
                <a:avLst/>
              </a:prstGeom>
              <a:gradFill flip="none" rotWithShape="1">
                <a:gsLst>
                  <a:gs pos="0">
                    <a:srgbClr val="7030A0"/>
                  </a:gs>
                  <a:gs pos="50000">
                    <a:srgbClr val="BC0CAF"/>
                  </a:gs>
                  <a:gs pos="100000">
                    <a:schemeClr val="bg1"/>
                  </a:gs>
                </a:gsLst>
                <a:lin ang="16200000" scaled="1"/>
                <a:tileRect/>
              </a:gradFill>
              <a:ln w="19050">
                <a:solidFill>
                  <a:srgbClr val="FFC000"/>
                </a:solidFill>
              </a:ln>
              <a:effectLst>
                <a:outerShdw blurRad="50800" dist="50800" dir="8100000" algn="tr" rotWithShape="0">
                  <a:prstClr val="black"/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5" name="TextBox 34"/>
              <p:cNvSpPr txBox="1"/>
              <p:nvPr/>
            </p:nvSpPr>
            <p:spPr>
              <a:xfrm>
                <a:off x="825312" y="166906"/>
                <a:ext cx="3962400" cy="830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  <a:scene3d>
                  <a:camera prst="orthographicFront"/>
                  <a:lightRig rig="threePt" dir="t"/>
                </a:scene3d>
                <a:sp3d extrusionH="57150">
                  <a:bevelT h="25400" prst="softRound"/>
                </a:sp3d>
              </a:bodyPr>
              <a:lstStyle/>
              <a:p>
                <a:pPr algn="ctr"/>
                <a:r>
                  <a:rPr lang="en-US" sz="4800" b="1" dirty="0">
                    <a:solidFill>
                      <a:srgbClr val="FFC000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  <a:latin typeface="AR CHRISTY" panose="02000000000000000000" pitchFamily="2" charset="0"/>
                  </a:rPr>
                  <a:t>You Try Some!</a:t>
                </a:r>
              </a:p>
            </p:txBody>
          </p:sp>
        </p:grpSp>
        <p:sp>
          <p:nvSpPr>
            <p:cNvPr id="29" name="Rectangle 28"/>
            <p:cNvSpPr/>
            <p:nvPr/>
          </p:nvSpPr>
          <p:spPr>
            <a:xfrm>
              <a:off x="1542098" y="228600"/>
              <a:ext cx="457200" cy="457200"/>
            </a:xfrm>
            <a:prstGeom prst="rect">
              <a:avLst/>
            </a:prstGeom>
            <a:gradFill flip="none" rotWithShape="1">
              <a:gsLst>
                <a:gs pos="0">
                  <a:srgbClr val="92D050">
                    <a:shade val="30000"/>
                    <a:satMod val="115000"/>
                  </a:srgbClr>
                </a:gs>
                <a:gs pos="50000">
                  <a:srgbClr val="92D050">
                    <a:shade val="67500"/>
                    <a:satMod val="115000"/>
                  </a:srgbClr>
                </a:gs>
                <a:gs pos="100000">
                  <a:srgbClr val="92D050">
                    <a:shade val="100000"/>
                    <a:satMod val="115000"/>
                  </a:srgbClr>
                </a:gs>
              </a:gsLst>
              <a:lin ang="16200000" scaled="1"/>
              <a:tileRect/>
            </a:gradFill>
            <a:ln w="12700">
              <a:solidFill>
                <a:schemeClr val="bg1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" name="Right Triangle 29"/>
            <p:cNvSpPr/>
            <p:nvPr/>
          </p:nvSpPr>
          <p:spPr>
            <a:xfrm>
              <a:off x="1237298" y="381000"/>
              <a:ext cx="762000" cy="533400"/>
            </a:xfrm>
            <a:prstGeom prst="rtTriangle">
              <a:avLst/>
            </a:prstGeom>
            <a:gradFill flip="none" rotWithShape="1">
              <a:gsLst>
                <a:gs pos="0">
                  <a:srgbClr val="FCDE04"/>
                </a:gs>
                <a:gs pos="50000">
                  <a:srgbClr val="FFFF00"/>
                </a:gs>
                <a:gs pos="96000">
                  <a:schemeClr val="bg1"/>
                </a:gs>
              </a:gsLst>
              <a:lin ang="16200000" scaled="1"/>
              <a:tileRect/>
            </a:gradFill>
            <a:ln w="12700">
              <a:solidFill>
                <a:srgbClr val="00B05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" name="Rectangle 30"/>
            <p:cNvSpPr/>
            <p:nvPr/>
          </p:nvSpPr>
          <p:spPr>
            <a:xfrm rot="2036944">
              <a:off x="7263618" y="354875"/>
              <a:ext cx="846026" cy="396081"/>
            </a:xfrm>
            <a:prstGeom prst="rect">
              <a:avLst/>
            </a:prstGeom>
            <a:gradFill flip="none" rotWithShape="1">
              <a:gsLst>
                <a:gs pos="0">
                  <a:srgbClr val="1DC4FF">
                    <a:shade val="30000"/>
                    <a:satMod val="115000"/>
                  </a:srgbClr>
                </a:gs>
                <a:gs pos="50000">
                  <a:srgbClr val="1DC4FF">
                    <a:shade val="67500"/>
                    <a:satMod val="115000"/>
                  </a:srgbClr>
                </a:gs>
                <a:gs pos="100000">
                  <a:srgbClr val="1DC4FF">
                    <a:shade val="100000"/>
                    <a:satMod val="115000"/>
                  </a:srgbClr>
                </a:gs>
              </a:gsLst>
              <a:lin ang="16200000" scaled="1"/>
              <a:tileRect/>
            </a:gradFill>
            <a:ln w="12700"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rgbClr val="1DC4FF"/>
                </a:solidFill>
              </a:endParaRPr>
            </a:p>
          </p:txBody>
        </p:sp>
        <p:sp>
          <p:nvSpPr>
            <p:cNvPr id="32" name="Parallelogram 31"/>
            <p:cNvSpPr/>
            <p:nvPr/>
          </p:nvSpPr>
          <p:spPr>
            <a:xfrm rot="20936523" flipV="1">
              <a:off x="774511" y="524951"/>
              <a:ext cx="1072896" cy="289243"/>
            </a:xfrm>
            <a:prstGeom prst="parallelogram">
              <a:avLst>
                <a:gd name="adj" fmla="val 59698"/>
              </a:avLst>
            </a:prstGeom>
            <a:gradFill flip="none" rotWithShape="1">
              <a:gsLst>
                <a:gs pos="0">
                  <a:srgbClr val="FF6DFF"/>
                </a:gs>
                <a:gs pos="50000">
                  <a:srgbClr val="BC0CAF"/>
                </a:gs>
                <a:gs pos="100000">
                  <a:srgbClr val="940A8A"/>
                </a:gs>
              </a:gsLst>
              <a:lin ang="16200000" scaled="1"/>
              <a:tileRect/>
            </a:gradFill>
            <a:ln w="12700"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8" name="Group 17"/>
          <p:cNvGrpSpPr/>
          <p:nvPr/>
        </p:nvGrpSpPr>
        <p:grpSpPr>
          <a:xfrm>
            <a:off x="884418" y="5133647"/>
            <a:ext cx="2773182" cy="1419553"/>
            <a:chOff x="1295400" y="5133647"/>
            <a:chExt cx="2773182" cy="1419553"/>
          </a:xfrm>
        </p:grpSpPr>
        <p:sp>
          <p:nvSpPr>
            <p:cNvPr id="17" name="Rectangle 16"/>
            <p:cNvSpPr/>
            <p:nvPr/>
          </p:nvSpPr>
          <p:spPr>
            <a:xfrm>
              <a:off x="1828800" y="5364480"/>
              <a:ext cx="1188720" cy="1188720"/>
            </a:xfrm>
            <a:prstGeom prst="rect">
              <a:avLst/>
            </a:prstGeom>
            <a:solidFill>
              <a:srgbClr val="FCDE04"/>
            </a:solidFill>
            <a:ln>
              <a:solidFill>
                <a:srgbClr val="FCDE04"/>
              </a:solidFill>
            </a:ln>
            <a:effectLst>
              <a:outerShdw blurRad="50800" dist="38100" dir="8100000" algn="tr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" name="TextBox 35"/>
            <p:cNvSpPr txBox="1"/>
            <p:nvPr/>
          </p:nvSpPr>
          <p:spPr>
            <a:xfrm>
              <a:off x="1295400" y="5133647"/>
              <a:ext cx="533400" cy="461665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>
              <a:spAutoFit/>
            </a:bodyPr>
            <a:lstStyle/>
            <a:p>
              <a:r>
                <a:rPr lang="en-US" sz="2400" b="1" dirty="0">
                  <a:solidFill>
                    <a:schemeClr val="bg1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</a:rPr>
                <a:t>3)</a:t>
              </a:r>
              <a:endParaRPr lang="en-US" sz="2400" dirty="0">
                <a:solidFill>
                  <a:schemeClr val="bg1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</a:endParaRPr>
            </a:p>
          </p:txBody>
        </p:sp>
        <p:sp>
          <p:nvSpPr>
            <p:cNvPr id="37" name="TextBox 36"/>
            <p:cNvSpPr txBox="1"/>
            <p:nvPr/>
          </p:nvSpPr>
          <p:spPr>
            <a:xfrm>
              <a:off x="2971800" y="5728007"/>
              <a:ext cx="1096782" cy="461665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b="1" dirty="0">
                  <a:solidFill>
                    <a:schemeClr val="bg1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rPr>
                <a:t>11 mm</a:t>
              </a:r>
              <a:endParaRPr lang="en-US" sz="2400" dirty="0">
                <a:solidFill>
                  <a:schemeClr val="bg1"/>
                </a:solidFill>
                <a:effectLst>
                  <a:outerShdw blurRad="50800" dist="38100" dir="8100000" algn="tr" rotWithShape="0">
                    <a:prstClr val="black"/>
                  </a:outerShdw>
                </a:effectLst>
              </a:endParaRPr>
            </a:p>
          </p:txBody>
        </p:sp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38" name="TextBox 37"/>
              <p:cNvSpPr txBox="1"/>
              <p:nvPr/>
            </p:nvSpPr>
            <p:spPr>
              <a:xfrm>
                <a:off x="3886201" y="5968425"/>
                <a:ext cx="2514600" cy="58477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"/>
                    </m:oMathParaPr>
                    <m:oMath xmlns:m="http://schemas.openxmlformats.org/officeDocument/2006/math">
                      <m:r>
                        <a:rPr lang="en-US" sz="3200" i="1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𝐴</m:t>
                      </m:r>
                      <m:r>
                        <a:rPr lang="en-US" sz="3200" i="1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=11×11</m:t>
                      </m:r>
                    </m:oMath>
                  </m:oMathPara>
                </a14:m>
                <a:endParaRPr lang="en-US" sz="3200" dirty="0">
                  <a:solidFill>
                    <a:schemeClr val="bg1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</a:endParaRPr>
              </a:p>
            </p:txBody>
          </p:sp>
        </mc:Choice>
        <mc:Fallback xmlns="">
          <p:sp>
            <p:nvSpPr>
              <p:cNvPr id="38" name="TextBox 3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86201" y="5968425"/>
                <a:ext cx="2514600" cy="584775"/>
              </a:xfrm>
              <a:prstGeom prst="rect">
                <a:avLst/>
              </a:prstGeom>
              <a:blipFill rotWithShape="1"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1" name="Rectangle 40"/>
              <p:cNvSpPr/>
              <p:nvPr/>
            </p:nvSpPr>
            <p:spPr>
              <a:xfrm>
                <a:off x="2209800" y="4208717"/>
                <a:ext cx="1973810" cy="58477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200" i="1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=27 </m:t>
                      </m:r>
                      <m:sSup>
                        <m:sSupPr>
                          <m:ctrlPr>
                            <a:rPr lang="en-US" sz="3200" i="1">
                              <a:solidFill>
                                <a:schemeClr val="bg1"/>
                              </a:solidFill>
                              <a:effectLst>
                                <a:outerShdw blurRad="50800" dist="50800" dir="8100000" algn="tr" rotWithShape="0">
                                  <a:prstClr val="black"/>
                                </a:outerShdw>
                              </a:effectLst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3200" i="1">
                              <a:solidFill>
                                <a:schemeClr val="bg1"/>
                              </a:solidFill>
                              <a:effectLst>
                                <a:outerShdw blurRad="50800" dist="508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</a:rPr>
                            <m:t>𝑐𝑚</m:t>
                          </m:r>
                        </m:e>
                        <m:sup>
                          <m:r>
                            <a:rPr lang="en-US" sz="3200" i="1">
                              <a:solidFill>
                                <a:schemeClr val="bg1"/>
                              </a:solidFill>
                              <a:effectLst>
                                <a:outerShdw blurRad="50800" dist="508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</a:rPr>
                            <m:t>2</m:t>
                          </m:r>
                        </m:sup>
                      </m:sSup>
                    </m:oMath>
                  </m:oMathPara>
                </a14:m>
                <a:endParaRPr lang="en-US" sz="3200" dirty="0"/>
              </a:p>
            </p:txBody>
          </p:sp>
        </mc:Choice>
        <mc:Fallback xmlns="">
          <p:sp>
            <p:nvSpPr>
              <p:cNvPr id="41" name="Rectangle 40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209800" y="4208717"/>
                <a:ext cx="1973810" cy="584775"/>
              </a:xfrm>
              <a:prstGeom prst="rect">
                <a:avLst/>
              </a:prstGeom>
              <a:blipFill rotWithShape="1"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2" name="Rectangle 41"/>
              <p:cNvSpPr/>
              <p:nvPr/>
            </p:nvSpPr>
            <p:spPr>
              <a:xfrm>
                <a:off x="1337314" y="3743980"/>
                <a:ext cx="1781065" cy="523220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800" i="1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𝐴</m:t>
                      </m:r>
                      <m:r>
                        <a:rPr lang="en-US" sz="2800" i="1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=</m:t>
                      </m:r>
                      <m:r>
                        <a:rPr lang="en-US" sz="2800" i="1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𝑙</m:t>
                      </m:r>
                      <m:r>
                        <a:rPr lang="en-US" sz="2800" i="1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  <a:ea typeface="Cambria Math"/>
                        </a:rPr>
                        <m:t>×</m:t>
                      </m:r>
                      <m:r>
                        <a:rPr lang="en-US" sz="2800" i="1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  <a:ea typeface="Cambria Math"/>
                        </a:rPr>
                        <m:t>𝑤</m:t>
                      </m:r>
                    </m:oMath>
                  </m:oMathPara>
                </a14:m>
                <a:endParaRPr lang="en-US" sz="2800" dirty="0">
                  <a:solidFill>
                    <a:schemeClr val="bg1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</a:endParaRPr>
              </a:p>
            </p:txBody>
          </p:sp>
        </mc:Choice>
        <mc:Fallback xmlns="">
          <p:sp>
            <p:nvSpPr>
              <p:cNvPr id="42" name="Rectangle 41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337314" y="3743980"/>
                <a:ext cx="1781065" cy="523220"/>
              </a:xfrm>
              <a:prstGeom prst="rect">
                <a:avLst/>
              </a:prstGeom>
              <a:blipFill rotWithShape="1"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3" name="Rectangle 42"/>
              <p:cNvSpPr/>
              <p:nvPr/>
            </p:nvSpPr>
            <p:spPr>
              <a:xfrm>
                <a:off x="5901498" y="3906421"/>
                <a:ext cx="1787605" cy="523220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800" i="1" smtClean="0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𝐴</m:t>
                      </m:r>
                      <m:r>
                        <a:rPr lang="en-US" sz="2800" i="1" smtClean="0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=</m:t>
                      </m:r>
                      <m:r>
                        <a:rPr lang="en-US" sz="2800" b="0" i="1" smtClean="0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𝑏</m:t>
                      </m:r>
                      <m:r>
                        <a:rPr lang="en-US" sz="2800" i="1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  <a:ea typeface="Cambria Math"/>
                        </a:rPr>
                        <m:t>×</m:t>
                      </m:r>
                      <m:r>
                        <a:rPr lang="en-US" sz="2800" b="0" i="1" smtClean="0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  <a:ea typeface="Cambria Math"/>
                        </a:rPr>
                        <m:t>h</m:t>
                      </m:r>
                    </m:oMath>
                  </m:oMathPara>
                </a14:m>
                <a:endParaRPr lang="en-US" sz="2800" dirty="0">
                  <a:solidFill>
                    <a:schemeClr val="bg1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</a:endParaRPr>
              </a:p>
            </p:txBody>
          </p:sp>
        </mc:Choice>
        <mc:Fallback xmlns="">
          <p:sp>
            <p:nvSpPr>
              <p:cNvPr id="43" name="Rectangle 42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901498" y="3906421"/>
                <a:ext cx="1787605" cy="523220"/>
              </a:xfrm>
              <a:prstGeom prst="rect">
                <a:avLst/>
              </a:prstGeom>
              <a:blipFill rotWithShape="1"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4" name="Rectangle 43"/>
              <p:cNvSpPr/>
              <p:nvPr/>
            </p:nvSpPr>
            <p:spPr>
              <a:xfrm>
                <a:off x="4931988" y="5428405"/>
                <a:ext cx="2532809" cy="523220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r>
                      <a:rPr lang="en-US" sz="2800" i="1">
                        <a:solidFill>
                          <a:schemeClr val="bg1"/>
                        </a:solidFill>
                        <a:effectLst>
                          <a:outerShdw blurRad="50800" dist="50800" dir="8100000" algn="tr" rotWithShape="0">
                            <a:prstClr val="black"/>
                          </a:outerShdw>
                        </a:effectLst>
                        <a:latin typeface="Cambria Math"/>
                      </a:rPr>
                      <m:t>𝐴</m:t>
                    </m:r>
                    <m:r>
                      <a:rPr lang="en-US" sz="2800" i="1">
                        <a:solidFill>
                          <a:schemeClr val="bg1"/>
                        </a:solidFill>
                        <a:effectLst>
                          <a:outerShdw blurRad="50800" dist="50800" dir="8100000" algn="tr" rotWithShape="0">
                            <a:prstClr val="black"/>
                          </a:outerShdw>
                        </a:effectLst>
                        <a:latin typeface="Cambria Math"/>
                      </a:rPr>
                      <m:t>=</m:t>
                    </m:r>
                    <m:r>
                      <a:rPr lang="en-US" sz="2800" i="1">
                        <a:solidFill>
                          <a:schemeClr val="bg1"/>
                        </a:solidFill>
                        <a:effectLst>
                          <a:outerShdw blurRad="50800" dist="50800" dir="8100000" algn="tr" rotWithShape="0">
                            <a:prstClr val="black"/>
                          </a:outerShdw>
                        </a:effectLst>
                        <a:latin typeface="Cambria Math"/>
                      </a:rPr>
                      <m:t>𝑏</m:t>
                    </m:r>
                    <m:r>
                      <a:rPr lang="en-US" sz="2800" i="1">
                        <a:solidFill>
                          <a:schemeClr val="bg1"/>
                        </a:solidFill>
                        <a:effectLst>
                          <a:outerShdw blurRad="50800" dist="50800" dir="8100000" algn="tr" rotWithShape="0">
                            <a:prstClr val="black"/>
                          </a:outerShdw>
                        </a:effectLst>
                        <a:latin typeface="Cambria Math"/>
                        <a:ea typeface="Cambria Math"/>
                      </a:rPr>
                      <m:t>×</m:t>
                    </m:r>
                    <m:r>
                      <a:rPr lang="en-US" sz="2800" i="1">
                        <a:solidFill>
                          <a:schemeClr val="bg1"/>
                        </a:solidFill>
                        <a:effectLst>
                          <a:outerShdw blurRad="50800" dist="50800" dir="8100000" algn="tr" rotWithShape="0">
                            <a:prstClr val="black"/>
                          </a:outerShdw>
                        </a:effectLst>
                        <a:latin typeface="Cambria Math"/>
                        <a:ea typeface="Cambria Math"/>
                      </a:rPr>
                      <m:t>h</m:t>
                    </m:r>
                  </m:oMath>
                </a14:m>
                <a:r>
                  <a:rPr lang="en-US" sz="2800" dirty="0">
                    <a:solidFill>
                      <a:schemeClr val="bg1"/>
                    </a:solidFill>
                    <a:effectLst>
                      <a:outerShdw blurRad="50800" dist="50800" dir="8100000" algn="tr" rotWithShape="0">
                        <a:prstClr val="black"/>
                      </a:outerShdw>
                    </a:effectLst>
                  </a:rPr>
                  <a:t> </a:t>
                </a:r>
                <a:r>
                  <a:rPr lang="en-US" sz="2400" dirty="0">
                    <a:solidFill>
                      <a:schemeClr val="bg1"/>
                    </a:solidFill>
                    <a:effectLst>
                      <a:outerShdw blurRad="50800" dist="50800" dir="8100000" algn="tr" rotWithShape="0">
                        <a:prstClr val="black"/>
                      </a:outerShdw>
                    </a:effectLst>
                  </a:rPr>
                  <a:t>or</a:t>
                </a:r>
                <a:r>
                  <a:rPr lang="en-US" sz="2800" dirty="0">
                    <a:solidFill>
                      <a:schemeClr val="bg1"/>
                    </a:solidFill>
                    <a:effectLst>
                      <a:outerShdw blurRad="50800" dist="50800" dir="8100000" algn="tr" rotWithShape="0">
                        <a:prstClr val="black"/>
                      </a:outerShdw>
                    </a:effectLst>
                  </a:rPr>
                  <a:t>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2800" i="1">
                            <a:solidFill>
                              <a:schemeClr val="bg1"/>
                            </a:solidFill>
                            <a:effectLst>
                              <a:outerShdw blurRad="50800" dist="50800" dir="8100000" algn="tr" rotWithShape="0">
                                <a:prstClr val="black"/>
                              </a:outerShdw>
                            </a:effectLst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2800" i="1">
                            <a:solidFill>
                              <a:schemeClr val="bg1"/>
                            </a:solidFill>
                            <a:effectLst>
                              <a:outerShdw blurRad="50800" dist="50800" dir="8100000" algn="tr" rotWithShape="0">
                                <a:prstClr val="black"/>
                              </a:outerShdw>
                            </a:effectLst>
                            <a:latin typeface="Cambria Math"/>
                          </a:rPr>
                          <m:t>𝑠</m:t>
                        </m:r>
                      </m:e>
                      <m:sup>
                        <m:r>
                          <a:rPr lang="en-US" sz="2800" i="1">
                            <a:solidFill>
                              <a:schemeClr val="bg1"/>
                            </a:solidFill>
                            <a:effectLst>
                              <a:outerShdw blurRad="50800" dist="50800" dir="8100000" algn="tr" rotWithShape="0">
                                <a:prstClr val="black"/>
                              </a:outerShdw>
                            </a:effectLst>
                            <a:latin typeface="Cambria Math"/>
                          </a:rPr>
                          <m:t>2</m:t>
                        </m:r>
                      </m:sup>
                    </m:sSup>
                  </m:oMath>
                </a14:m>
                <a:endParaRPr lang="en-US" sz="2800" dirty="0">
                  <a:solidFill>
                    <a:schemeClr val="bg1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</a:endParaRPr>
              </a:p>
            </p:txBody>
          </p:sp>
        </mc:Choice>
        <mc:Fallback xmlns="">
          <p:sp>
            <p:nvSpPr>
              <p:cNvPr id="44" name="Rectangle 4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931988" y="5428405"/>
                <a:ext cx="2532809" cy="523220"/>
              </a:xfrm>
              <a:prstGeom prst="rect">
                <a:avLst/>
              </a:prstGeom>
              <a:blipFill rotWithShape="1">
                <a:blip r:embed="rId8"/>
                <a:stretch>
                  <a:fillRect t="-1163" b="-3255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5" name="Rectangle 44"/>
              <p:cNvSpPr/>
              <p:nvPr/>
            </p:nvSpPr>
            <p:spPr>
              <a:xfrm>
                <a:off x="6781800" y="4429641"/>
                <a:ext cx="1843966" cy="58477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200" i="1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=12 </m:t>
                      </m:r>
                      <m:sSup>
                        <m:sSupPr>
                          <m:ctrlPr>
                            <a:rPr lang="en-US" sz="3200" i="1">
                              <a:solidFill>
                                <a:schemeClr val="bg1"/>
                              </a:solidFill>
                              <a:effectLst>
                                <a:outerShdw blurRad="50800" dist="50800" dir="8100000" algn="tr" rotWithShape="0">
                                  <a:prstClr val="black"/>
                                </a:outerShdw>
                              </a:effectLst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3200" i="1">
                              <a:solidFill>
                                <a:schemeClr val="bg1"/>
                              </a:solidFill>
                              <a:effectLst>
                                <a:outerShdw blurRad="50800" dist="508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</a:rPr>
                            <m:t>𝑓𝑡</m:t>
                          </m:r>
                        </m:e>
                        <m:sup>
                          <m:r>
                            <a:rPr lang="en-US" sz="3200" i="1">
                              <a:solidFill>
                                <a:schemeClr val="bg1"/>
                              </a:solidFill>
                              <a:effectLst>
                                <a:outerShdw blurRad="50800" dist="508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</a:rPr>
                            <m:t>2</m:t>
                          </m:r>
                        </m:sup>
                      </m:sSup>
                    </m:oMath>
                  </m:oMathPara>
                </a14:m>
                <a:endParaRPr lang="en-US" sz="3200" dirty="0"/>
              </a:p>
            </p:txBody>
          </p:sp>
        </mc:Choice>
        <mc:Fallback xmlns="">
          <p:sp>
            <p:nvSpPr>
              <p:cNvPr id="45" name="Rectangle 44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81800" y="4429641"/>
                <a:ext cx="1843966" cy="584775"/>
              </a:xfrm>
              <a:prstGeom prst="rect">
                <a:avLst/>
              </a:prstGeom>
              <a:blipFill rotWithShape="1"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6" name="Rectangle 45"/>
              <p:cNvSpPr/>
              <p:nvPr/>
            </p:nvSpPr>
            <p:spPr>
              <a:xfrm>
                <a:off x="6172200" y="5968424"/>
                <a:ext cx="2356927" cy="58477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200" i="1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=121 </m:t>
                      </m:r>
                      <m:sSup>
                        <m:sSupPr>
                          <m:ctrlPr>
                            <a:rPr lang="en-US" sz="3200" i="1">
                              <a:solidFill>
                                <a:schemeClr val="bg1"/>
                              </a:solidFill>
                              <a:effectLst>
                                <a:outerShdw blurRad="50800" dist="50800" dir="8100000" algn="tr" rotWithShape="0">
                                  <a:prstClr val="black"/>
                                </a:outerShdw>
                              </a:effectLst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3200" i="1">
                              <a:solidFill>
                                <a:schemeClr val="bg1"/>
                              </a:solidFill>
                              <a:effectLst>
                                <a:outerShdw blurRad="50800" dist="508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</a:rPr>
                            <m:t>𝑚𝑚</m:t>
                          </m:r>
                        </m:e>
                        <m:sup>
                          <m:r>
                            <a:rPr lang="en-US" sz="3200" i="1">
                              <a:solidFill>
                                <a:schemeClr val="bg1"/>
                              </a:solidFill>
                              <a:effectLst>
                                <a:outerShdw blurRad="50800" dist="508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</a:rPr>
                            <m:t>2</m:t>
                          </m:r>
                        </m:sup>
                      </m:sSup>
                    </m:oMath>
                  </m:oMathPara>
                </a14:m>
                <a:endParaRPr lang="en-US" sz="3200" dirty="0"/>
              </a:p>
            </p:txBody>
          </p:sp>
        </mc:Choice>
        <mc:Fallback xmlns="">
          <p:sp>
            <p:nvSpPr>
              <p:cNvPr id="46" name="Rectangle 4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172200" y="5968424"/>
                <a:ext cx="2356927" cy="584775"/>
              </a:xfrm>
              <a:prstGeom prst="rect">
                <a:avLst/>
              </a:prstGeom>
              <a:blipFill rotWithShape="1">
                <a:blip r:embed="rId10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48" name="Group 47"/>
          <p:cNvGrpSpPr/>
          <p:nvPr/>
        </p:nvGrpSpPr>
        <p:grpSpPr>
          <a:xfrm>
            <a:off x="4762500" y="1981200"/>
            <a:ext cx="3505200" cy="1854601"/>
            <a:chOff x="4762500" y="1981200"/>
            <a:chExt cx="3505200" cy="1854601"/>
          </a:xfrm>
        </p:grpSpPr>
        <p:grpSp>
          <p:nvGrpSpPr>
            <p:cNvPr id="40" name="Group 39"/>
            <p:cNvGrpSpPr/>
            <p:nvPr/>
          </p:nvGrpSpPr>
          <p:grpSpPr>
            <a:xfrm>
              <a:off x="4762500" y="1981200"/>
              <a:ext cx="3505200" cy="1854601"/>
              <a:chOff x="4762500" y="1981200"/>
              <a:chExt cx="3505200" cy="1854601"/>
            </a:xfrm>
          </p:grpSpPr>
          <p:sp>
            <p:nvSpPr>
              <p:cNvPr id="5" name="Parallelogram 4"/>
              <p:cNvSpPr/>
              <p:nvPr/>
            </p:nvSpPr>
            <p:spPr>
              <a:xfrm>
                <a:off x="4762500" y="2290465"/>
                <a:ext cx="3505200" cy="1143000"/>
              </a:xfrm>
              <a:prstGeom prst="parallelogram">
                <a:avLst>
                  <a:gd name="adj" fmla="val 92033"/>
                </a:avLst>
              </a:prstGeom>
              <a:solidFill>
                <a:srgbClr val="9F5FCF"/>
              </a:solidFill>
              <a:ln>
                <a:solidFill>
                  <a:srgbClr val="9F5FCF"/>
                </a:solidFill>
              </a:ln>
              <a:effectLst>
                <a:outerShdw blurRad="50800" dist="38100" dir="8100000" algn="tr" rotWithShape="0">
                  <a:prstClr val="black">
                    <a:alpha val="40000"/>
                  </a:prstClr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" name="TextBox 6"/>
              <p:cNvSpPr txBox="1"/>
              <p:nvPr/>
            </p:nvSpPr>
            <p:spPr>
              <a:xfrm>
                <a:off x="5105400" y="1981200"/>
                <a:ext cx="533400" cy="46166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2400" b="1" dirty="0">
                    <a:solidFill>
                      <a:schemeClr val="bg1"/>
                    </a:solidFill>
                    <a:effectLst>
                      <a:outerShdw blurRad="50800" dist="50800" dir="8100000" algn="tr" rotWithShape="0">
                        <a:prstClr val="black"/>
                      </a:outerShdw>
                    </a:effectLst>
                  </a:rPr>
                  <a:t>2)</a:t>
                </a:r>
                <a:endParaRPr lang="en-US" sz="2400" dirty="0">
                  <a:solidFill>
                    <a:schemeClr val="bg1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</a:endParaRPr>
              </a:p>
            </p:txBody>
          </p:sp>
          <p:sp>
            <p:nvSpPr>
              <p:cNvPr id="11" name="TextBox 10"/>
              <p:cNvSpPr txBox="1"/>
              <p:nvPr/>
            </p:nvSpPr>
            <p:spPr>
              <a:xfrm>
                <a:off x="5943600" y="3374136"/>
                <a:ext cx="876300" cy="46166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2400" b="1" dirty="0">
                    <a:solidFill>
                      <a:schemeClr val="bg1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</a:rPr>
                  <a:t>6 </a:t>
                </a:r>
                <a:r>
                  <a:rPr lang="en-US" sz="2400" b="1" dirty="0" err="1">
                    <a:solidFill>
                      <a:schemeClr val="bg1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</a:rPr>
                  <a:t>ft</a:t>
                </a:r>
                <a:endParaRPr lang="en-US" sz="2400" dirty="0">
                  <a:solidFill>
                    <a:schemeClr val="bg1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endParaRPr>
              </a:p>
            </p:txBody>
          </p:sp>
          <p:cxnSp>
            <p:nvCxnSpPr>
              <p:cNvPr id="13" name="Straight Connector 12"/>
              <p:cNvCxnSpPr/>
              <p:nvPr/>
            </p:nvCxnSpPr>
            <p:spPr>
              <a:xfrm>
                <a:off x="5829300" y="2290465"/>
                <a:ext cx="0" cy="1005840"/>
              </a:xfrm>
              <a:prstGeom prst="line">
                <a:avLst/>
              </a:prstGeom>
              <a:ln w="28575">
                <a:solidFill>
                  <a:schemeClr val="bg1"/>
                </a:solidFill>
                <a:prstDash val="sysDash"/>
              </a:ln>
              <a:effectLst>
                <a:outerShdw blurRad="50800" dist="12700" dir="8100000" algn="tr" rotWithShape="0">
                  <a:prstClr val="black">
                    <a:alpha val="40000"/>
                  </a:prstClr>
                </a:outerShdw>
              </a:effectLst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14" name="TextBox 13"/>
              <p:cNvSpPr txBox="1"/>
              <p:nvPr/>
            </p:nvSpPr>
            <p:spPr>
              <a:xfrm>
                <a:off x="5181600" y="2761212"/>
                <a:ext cx="748393" cy="43088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2200" b="1" dirty="0">
                    <a:solidFill>
                      <a:schemeClr val="bg1"/>
                    </a:solidFill>
                    <a:effectLst>
                      <a:outerShdw blurRad="50800" dist="25400" dir="8100000" algn="tr" rotWithShape="0">
                        <a:prstClr val="black"/>
                      </a:outerShdw>
                    </a:effectLst>
                  </a:rPr>
                  <a:t>2 </a:t>
                </a:r>
                <a:r>
                  <a:rPr lang="en-US" sz="2200" b="1" dirty="0" err="1">
                    <a:solidFill>
                      <a:schemeClr val="bg1"/>
                    </a:solidFill>
                    <a:effectLst>
                      <a:outerShdw blurRad="50800" dist="25400" dir="8100000" algn="tr" rotWithShape="0">
                        <a:prstClr val="black"/>
                      </a:outerShdw>
                    </a:effectLst>
                  </a:rPr>
                  <a:t>ft</a:t>
                </a:r>
                <a:endParaRPr lang="en-US" sz="2200" dirty="0">
                  <a:solidFill>
                    <a:schemeClr val="bg1"/>
                  </a:solidFill>
                  <a:effectLst>
                    <a:outerShdw blurRad="50800" dist="25400" dir="8100000" algn="tr" rotWithShape="0">
                      <a:prstClr val="black"/>
                    </a:outerShdw>
                  </a:effectLst>
                </a:endParaRPr>
              </a:p>
            </p:txBody>
          </p:sp>
          <p:sp>
            <p:nvSpPr>
              <p:cNvPr id="15" name="TextBox 14"/>
              <p:cNvSpPr txBox="1"/>
              <p:nvPr/>
            </p:nvSpPr>
            <p:spPr>
              <a:xfrm rot="18823307">
                <a:off x="7422905" y="2721973"/>
                <a:ext cx="876300" cy="46166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2400" b="1" dirty="0">
                    <a:solidFill>
                      <a:schemeClr val="bg1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</a:rPr>
                  <a:t>2.5 </a:t>
                </a:r>
                <a:r>
                  <a:rPr lang="en-US" sz="2400" b="1" dirty="0" err="1">
                    <a:solidFill>
                      <a:schemeClr val="bg1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</a:rPr>
                  <a:t>ft</a:t>
                </a:r>
                <a:endParaRPr lang="en-US" sz="2400" dirty="0">
                  <a:solidFill>
                    <a:schemeClr val="bg1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endParaRPr>
              </a:p>
            </p:txBody>
          </p:sp>
        </p:grpSp>
        <p:sp>
          <p:nvSpPr>
            <p:cNvPr id="47" name="Rectangle 46"/>
            <p:cNvSpPr/>
            <p:nvPr/>
          </p:nvSpPr>
          <p:spPr>
            <a:xfrm>
              <a:off x="5696712" y="3300984"/>
              <a:ext cx="137160" cy="137160"/>
            </a:xfrm>
            <a:prstGeom prst="rect">
              <a:avLst/>
            </a:prstGeom>
            <a:noFill/>
            <a:ln w="28575">
              <a:solidFill>
                <a:schemeClr val="bg1"/>
              </a:solidFill>
            </a:ln>
            <a:effectLst>
              <a:outerShdw blurRad="50800" dist="12700" dir="8100000" algn="tr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49" name="Trapezoid 48"/>
          <p:cNvSpPr/>
          <p:nvPr/>
        </p:nvSpPr>
        <p:spPr>
          <a:xfrm rot="10052560" flipV="1">
            <a:off x="6814313" y="465821"/>
            <a:ext cx="867120" cy="396080"/>
          </a:xfrm>
          <a:prstGeom prst="trapezoid">
            <a:avLst>
              <a:gd name="adj" fmla="val 37374"/>
            </a:avLst>
          </a:prstGeom>
          <a:gradFill flip="none" rotWithShape="1">
            <a:gsLst>
              <a:gs pos="0">
                <a:schemeClr val="bg1"/>
              </a:gs>
              <a:gs pos="50000">
                <a:srgbClr val="FFC000"/>
              </a:gs>
              <a:gs pos="100000">
                <a:srgbClr val="FB8005"/>
              </a:gs>
            </a:gsLst>
            <a:lin ang="16200000" scaled="1"/>
            <a:tileRect/>
          </a:gradFill>
          <a:ln w="12700">
            <a:solidFill>
              <a:srgbClr val="FF05ED"/>
            </a:solidFill>
          </a:ln>
          <a:effectLst>
            <a:outerShdw blurRad="50800" dist="38100" dir="8100000" algn="tr" rotWithShape="0">
              <a:prstClr val="black">
                <a:alpha val="8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0641600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7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10" presetClass="entr" presetSubtype="0" fill="hold" nodeType="withEffect">
                                  <p:stCondLst>
                                    <p:cond delay="150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0" presetClass="entr" presetSubtype="0" fill="hold" nodeType="withEffect">
                                  <p:stCondLst>
                                    <p:cond delay="250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nodeType="withEffect">
                                  <p:stCondLst>
                                    <p:cond delay="350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" dur="1250" fill="hold"/>
                                        <p:tgtEl>
                                          <p:spTgt spid="4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250" fill="hold"/>
                                        <p:tgtEl>
                                          <p:spTgt spid="4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5" dur="1250"/>
                                        <p:tgtEl>
                                          <p:spTgt spid="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0" dur="125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5" dur="1250"/>
                                        <p:tgtEl>
                                          <p:spTgt spid="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>
                      <p:stCondLst>
                        <p:cond delay="indefinite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0" dur="1250" fill="hold"/>
                                        <p:tgtEl>
                                          <p:spTgt spid="4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1" dur="1250" fill="hold"/>
                                        <p:tgtEl>
                                          <p:spTgt spid="4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2" dur="1250"/>
                                        <p:tgtEl>
                                          <p:spTgt spid="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47" dur="125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52" dur="1250"/>
                                        <p:tgtEl>
                                          <p:spTgt spid="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3" fill="hold">
                      <p:stCondLst>
                        <p:cond delay="indefinite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7" dur="1250" fill="hold"/>
                                        <p:tgtEl>
                                          <p:spTgt spid="4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8" dur="1250" fill="hold"/>
                                        <p:tgtEl>
                                          <p:spTgt spid="4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9" dur="1250"/>
                                        <p:tgtEl>
                                          <p:spTgt spid="4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0" fill="hold">
                      <p:stCondLst>
                        <p:cond delay="indefinite"/>
                      </p:stCondLst>
                      <p:childTnLst>
                        <p:par>
                          <p:cTn id="61" fill="hold">
                            <p:stCondLst>
                              <p:cond delay="0"/>
                            </p:stCondLst>
                            <p:childTnLst>
                              <p:par>
                                <p:cTn id="62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64" dur="1250"/>
                                        <p:tgtEl>
                                          <p:spTgt spid="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5" fill="hold">
                      <p:stCondLst>
                        <p:cond delay="indefinite"/>
                      </p:stCondLst>
                      <p:childTnLst>
                        <p:par>
                          <p:cTn id="66" fill="hold">
                            <p:stCondLst>
                              <p:cond delay="0"/>
                            </p:stCondLst>
                            <p:childTnLst>
                              <p:par>
                                <p:cTn id="67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69" dur="1250"/>
                                        <p:tgtEl>
                                          <p:spTgt spid="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" grpId="0"/>
      <p:bldP spid="21" grpId="0"/>
      <p:bldP spid="12" grpId="0"/>
      <p:bldP spid="38" grpId="0"/>
      <p:bldP spid="41" grpId="0"/>
      <p:bldP spid="42" grpId="0"/>
      <p:bldP spid="43" grpId="0"/>
      <p:bldP spid="44" grpId="0"/>
      <p:bldP spid="45" grpId="0"/>
      <p:bldP spid="46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 descr="C:\Users\Owner\AppData\Local\Microsoft\Windows\Temporary Internet Files\Content.IE5\FR9Y5DA2\MM900043730[1].gif"/>
          <p:cNvPicPr>
            <a:picLocks noChangeAspect="1" noChangeArrowheads="1" noCrop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41165" y="4176271"/>
            <a:ext cx="1527949" cy="2453129"/>
          </a:xfrm>
          <a:prstGeom prst="rect">
            <a:avLst/>
          </a:prstGeom>
          <a:noFill/>
          <a:effectLst>
            <a:outerShdw blurRad="50800" dist="63500" dir="8100000" algn="tr" rotWithShape="0">
              <a:prstClr val="black"/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4" name="Group 3"/>
          <p:cNvGrpSpPr/>
          <p:nvPr/>
        </p:nvGrpSpPr>
        <p:grpSpPr>
          <a:xfrm>
            <a:off x="1673338" y="3313848"/>
            <a:ext cx="2585562" cy="1783080"/>
            <a:chOff x="622081" y="3368080"/>
            <a:chExt cx="2585562" cy="1783080"/>
          </a:xfrm>
        </p:grpSpPr>
        <p:sp>
          <p:nvSpPr>
            <p:cNvPr id="11" name="Oval Callout 10"/>
            <p:cNvSpPr/>
            <p:nvPr/>
          </p:nvSpPr>
          <p:spPr>
            <a:xfrm>
              <a:off x="622081" y="3368080"/>
              <a:ext cx="2585562" cy="1783080"/>
            </a:xfrm>
            <a:prstGeom prst="wedgeEllipseCallout">
              <a:avLst>
                <a:gd name="adj1" fmla="val 43920"/>
                <a:gd name="adj2" fmla="val 47501"/>
              </a:avLst>
            </a:prstGeom>
            <a:solidFill>
              <a:schemeClr val="bg1"/>
            </a:solidFill>
            <a:ln w="19050">
              <a:solidFill>
                <a:schemeClr val="tx1"/>
              </a:solidFill>
            </a:ln>
            <a:effectLst>
              <a:outerShdw blurRad="50800" dist="38100" dir="5400000" algn="t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" name="TextBox 11"/>
            <p:cNvSpPr txBox="1"/>
            <p:nvPr/>
          </p:nvSpPr>
          <p:spPr>
            <a:xfrm>
              <a:off x="683364" y="3450024"/>
              <a:ext cx="2462995" cy="150297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>
                <a:lnSpc>
                  <a:spcPts val="2200"/>
                </a:lnSpc>
              </a:pPr>
              <a:r>
                <a:rPr lang="en-US" sz="2000" b="1" dirty="0"/>
                <a:t>Just when</a:t>
              </a:r>
            </a:p>
            <a:p>
              <a:pPr algn="ctr">
                <a:lnSpc>
                  <a:spcPts val="2200"/>
                </a:lnSpc>
              </a:pPr>
              <a:r>
                <a:rPr lang="en-US" sz="2000" b="1" dirty="0"/>
                <a:t>I was getting the</a:t>
              </a:r>
            </a:p>
            <a:p>
              <a:pPr algn="ctr">
                <a:lnSpc>
                  <a:spcPts val="2200"/>
                </a:lnSpc>
              </a:pPr>
              <a:r>
                <a:rPr lang="en-US" sz="2000" b="1" dirty="0"/>
                <a:t>hang of this, you had</a:t>
              </a:r>
            </a:p>
            <a:p>
              <a:pPr algn="ctr">
                <a:lnSpc>
                  <a:spcPts val="2200"/>
                </a:lnSpc>
              </a:pPr>
              <a:r>
                <a:rPr lang="en-US" sz="2000" b="1" dirty="0"/>
                <a:t>to go and throw a</a:t>
              </a:r>
            </a:p>
            <a:p>
              <a:pPr algn="ctr">
                <a:lnSpc>
                  <a:spcPts val="2200"/>
                </a:lnSpc>
              </a:pPr>
              <a:r>
                <a:rPr lang="en-US" sz="2000" b="1" dirty="0"/>
                <a:t>fraction at me.</a:t>
              </a:r>
              <a:endParaRPr lang="en-US" sz="2000" dirty="0"/>
            </a:p>
          </p:txBody>
        </p:sp>
      </p:grpSp>
      <p:grpSp>
        <p:nvGrpSpPr>
          <p:cNvPr id="19" name="Group 18"/>
          <p:cNvGrpSpPr/>
          <p:nvPr/>
        </p:nvGrpSpPr>
        <p:grpSpPr>
          <a:xfrm>
            <a:off x="4936668" y="4427364"/>
            <a:ext cx="3064332" cy="1373843"/>
            <a:chOff x="4599212" y="4140351"/>
            <a:chExt cx="3064332" cy="1373843"/>
          </a:xfrm>
        </p:grpSpPr>
        <p:sp>
          <p:nvSpPr>
            <p:cNvPr id="13" name="Oval Callout 12"/>
            <p:cNvSpPr/>
            <p:nvPr/>
          </p:nvSpPr>
          <p:spPr>
            <a:xfrm>
              <a:off x="4599212" y="4140351"/>
              <a:ext cx="3064332" cy="1373843"/>
            </a:xfrm>
            <a:prstGeom prst="wedgeEllipseCallout">
              <a:avLst>
                <a:gd name="adj1" fmla="val -46011"/>
                <a:gd name="adj2" fmla="val 45998"/>
              </a:avLst>
            </a:prstGeom>
            <a:solidFill>
              <a:schemeClr val="bg1"/>
            </a:solidFill>
            <a:ln w="19050">
              <a:solidFill>
                <a:schemeClr val="tx1"/>
              </a:solidFill>
            </a:ln>
            <a:effectLst>
              <a:outerShdw blurRad="50800" dist="38100" dir="5400000" algn="t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4" name="TextBox 13"/>
                <p:cNvSpPr txBox="1"/>
                <p:nvPr/>
              </p:nvSpPr>
              <p:spPr>
                <a:xfrm>
                  <a:off x="4613672" y="4190755"/>
                  <a:ext cx="3035411" cy="1220847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ctr">
                    <a:lnSpc>
                      <a:spcPts val="2200"/>
                    </a:lnSpc>
                  </a:pPr>
                  <a:r>
                    <a:rPr lang="en-US" sz="2000" b="1" dirty="0">
                      <a:solidFill>
                        <a:schemeClr val="tx1"/>
                      </a:solidFill>
                      <a:effectLst/>
                    </a:rPr>
                    <a:t>For the love</a:t>
                  </a:r>
                </a:p>
                <a:p>
                  <a:pPr algn="ctr">
                    <a:lnSpc>
                      <a:spcPts val="2200"/>
                    </a:lnSpc>
                  </a:pPr>
                  <a:r>
                    <a:rPr lang="en-US" sz="2000" b="1" dirty="0">
                      <a:solidFill>
                        <a:schemeClr val="tx1"/>
                      </a:solidFill>
                      <a:effectLst/>
                    </a:rPr>
                    <a:t>of pepperoni, why do we have to take half of </a:t>
                  </a:r>
                  <a:r>
                    <a:rPr lang="en-US" sz="2000" b="1" i="1" dirty="0">
                      <a:solidFill>
                        <a:schemeClr val="tx1"/>
                      </a:solidFill>
                      <a:effectLst/>
                    </a:rPr>
                    <a:t>the</a:t>
                  </a:r>
                </a:p>
                <a:p>
                  <a:pPr algn="ctr">
                    <a:lnSpc>
                      <a:spcPts val="2200"/>
                    </a:lnSpc>
                  </a:pPr>
                  <a:r>
                    <a:rPr lang="en-US" sz="2000" b="1" i="1" dirty="0">
                      <a:solidFill>
                        <a:schemeClr val="tx1"/>
                      </a:solidFill>
                      <a:effectLst/>
                    </a:rPr>
                    <a:t>base </a:t>
                  </a:r>
                  <a14:m>
                    <m:oMath xmlns:m="http://schemas.openxmlformats.org/officeDocument/2006/math">
                      <m:r>
                        <a:rPr lang="en-US" sz="2000" b="1" i="1" dirty="0" smtClean="0">
                          <a:solidFill>
                            <a:schemeClr val="tx1"/>
                          </a:solidFill>
                          <a:effectLst/>
                          <a:latin typeface="Cambria Math"/>
                          <a:ea typeface="Cambria Math"/>
                        </a:rPr>
                        <m:t>×</m:t>
                      </m:r>
                    </m:oMath>
                  </a14:m>
                  <a:r>
                    <a:rPr lang="en-US" sz="2000" b="1" i="1" dirty="0">
                      <a:solidFill>
                        <a:schemeClr val="tx1"/>
                      </a:solidFill>
                      <a:effectLst/>
                    </a:rPr>
                    <a:t> the height</a:t>
                  </a:r>
                  <a:r>
                    <a:rPr lang="en-US" sz="2000" b="1" dirty="0">
                      <a:solidFill>
                        <a:schemeClr val="tx1"/>
                      </a:solidFill>
                      <a:effectLst/>
                    </a:rPr>
                    <a:t>?</a:t>
                  </a:r>
                  <a:endParaRPr lang="en-US" sz="2000" dirty="0">
                    <a:solidFill>
                      <a:schemeClr val="tx1"/>
                    </a:solidFill>
                    <a:effectLst/>
                  </a:endParaRPr>
                </a:p>
              </p:txBody>
            </p:sp>
          </mc:Choice>
          <mc:Fallback xmlns="">
            <p:sp>
              <p:nvSpPr>
                <p:cNvPr id="14" name="TextBox 13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613672" y="4190755"/>
                  <a:ext cx="3035411" cy="1220847"/>
                </a:xfrm>
                <a:prstGeom prst="rect">
                  <a:avLst/>
                </a:prstGeom>
                <a:blipFill rotWithShape="1">
                  <a:blip r:embed="rId3"/>
                  <a:stretch>
                    <a:fillRect t="-4500" r="-402" b="-8000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6" name="Rectangle 25"/>
          <p:cNvSpPr/>
          <p:nvPr/>
        </p:nvSpPr>
        <p:spPr>
          <a:xfrm>
            <a:off x="76200" y="76200"/>
            <a:ext cx="9006840" cy="6722477"/>
          </a:xfrm>
          <a:prstGeom prst="rect">
            <a:avLst/>
          </a:prstGeom>
          <a:noFill/>
          <a:ln w="133350">
            <a:solidFill>
              <a:srgbClr val="FFCC00"/>
            </a:solidFill>
          </a:ln>
          <a:scene3d>
            <a:camera prst="orthographicFront"/>
            <a:lightRig rig="threePt" dir="t"/>
          </a:scene3d>
          <a:sp3d>
            <a:bevelT w="152400" h="50800" prst="softRound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29" name="Group 28"/>
          <p:cNvGrpSpPr/>
          <p:nvPr/>
        </p:nvGrpSpPr>
        <p:grpSpPr>
          <a:xfrm>
            <a:off x="537381" y="228600"/>
            <a:ext cx="8073219" cy="830997"/>
            <a:chOff x="370145" y="228600"/>
            <a:chExt cx="8073219" cy="830997"/>
          </a:xfrm>
        </p:grpSpPr>
        <p:grpSp>
          <p:nvGrpSpPr>
            <p:cNvPr id="30" name="Group 29"/>
            <p:cNvGrpSpPr/>
            <p:nvPr/>
          </p:nvGrpSpPr>
          <p:grpSpPr>
            <a:xfrm>
              <a:off x="1487435" y="228600"/>
              <a:ext cx="5910379" cy="830997"/>
              <a:chOff x="-196585" y="166906"/>
              <a:chExt cx="5910379" cy="830997"/>
            </a:xfrm>
          </p:grpSpPr>
          <p:sp>
            <p:nvSpPr>
              <p:cNvPr id="36" name="Parallelogram 35"/>
              <p:cNvSpPr/>
              <p:nvPr/>
            </p:nvSpPr>
            <p:spPr>
              <a:xfrm>
                <a:off x="63312" y="228600"/>
                <a:ext cx="5334000" cy="731520"/>
              </a:xfrm>
              <a:prstGeom prst="parallelogram">
                <a:avLst/>
              </a:prstGeom>
              <a:gradFill flip="none" rotWithShape="1">
                <a:gsLst>
                  <a:gs pos="0">
                    <a:srgbClr val="7030A0"/>
                  </a:gs>
                  <a:gs pos="50000">
                    <a:srgbClr val="BC0CAF"/>
                  </a:gs>
                  <a:gs pos="100000">
                    <a:schemeClr val="bg1"/>
                  </a:gs>
                </a:gsLst>
                <a:lin ang="16200000" scaled="1"/>
                <a:tileRect/>
              </a:gradFill>
              <a:ln w="19050">
                <a:solidFill>
                  <a:srgbClr val="FFC000"/>
                </a:solidFill>
              </a:ln>
              <a:effectLst>
                <a:outerShdw blurRad="50800" dist="50800" dir="8100000" algn="tr" rotWithShape="0">
                  <a:prstClr val="black"/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7" name="TextBox 36"/>
              <p:cNvSpPr txBox="1"/>
              <p:nvPr/>
            </p:nvSpPr>
            <p:spPr>
              <a:xfrm>
                <a:off x="-196585" y="166906"/>
                <a:ext cx="5910379" cy="830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  <a:scene3d>
                  <a:camera prst="orthographicFront"/>
                  <a:lightRig rig="threePt" dir="t"/>
                </a:scene3d>
                <a:sp3d extrusionH="57150">
                  <a:bevelT h="25400" prst="softRound"/>
                </a:sp3d>
              </a:bodyPr>
              <a:lstStyle/>
              <a:p>
                <a:pPr algn="ctr"/>
                <a:r>
                  <a:rPr lang="en-US" sz="4800" b="1" dirty="0">
                    <a:solidFill>
                      <a:srgbClr val="FFC000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  <a:latin typeface="AR CHRISTY" panose="02000000000000000000" pitchFamily="2" charset="0"/>
                  </a:rPr>
                  <a:t>Area of a Triangle</a:t>
                </a:r>
              </a:p>
            </p:txBody>
          </p:sp>
        </p:grpSp>
        <p:sp>
          <p:nvSpPr>
            <p:cNvPr id="31" name="Rectangle 30"/>
            <p:cNvSpPr/>
            <p:nvPr/>
          </p:nvSpPr>
          <p:spPr>
            <a:xfrm>
              <a:off x="1137732" y="228600"/>
              <a:ext cx="457200" cy="457200"/>
            </a:xfrm>
            <a:prstGeom prst="rect">
              <a:avLst/>
            </a:prstGeom>
            <a:gradFill flip="none" rotWithShape="1">
              <a:gsLst>
                <a:gs pos="0">
                  <a:srgbClr val="92D050">
                    <a:shade val="30000"/>
                    <a:satMod val="115000"/>
                  </a:srgbClr>
                </a:gs>
                <a:gs pos="50000">
                  <a:srgbClr val="92D050">
                    <a:shade val="67500"/>
                    <a:satMod val="115000"/>
                  </a:srgbClr>
                </a:gs>
                <a:gs pos="100000">
                  <a:srgbClr val="92D050">
                    <a:shade val="100000"/>
                    <a:satMod val="115000"/>
                  </a:srgbClr>
                </a:gs>
              </a:gsLst>
              <a:lin ang="16200000" scaled="1"/>
              <a:tileRect/>
            </a:gradFill>
            <a:ln w="12700">
              <a:solidFill>
                <a:schemeClr val="bg1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" name="Right Triangle 31"/>
            <p:cNvSpPr/>
            <p:nvPr/>
          </p:nvSpPr>
          <p:spPr>
            <a:xfrm>
              <a:off x="832932" y="381000"/>
              <a:ext cx="762000" cy="533400"/>
            </a:xfrm>
            <a:prstGeom prst="rtTriangle">
              <a:avLst/>
            </a:prstGeom>
            <a:gradFill flip="none" rotWithShape="1">
              <a:gsLst>
                <a:gs pos="0">
                  <a:srgbClr val="FCDE04"/>
                </a:gs>
                <a:gs pos="50000">
                  <a:srgbClr val="FFFF00"/>
                </a:gs>
                <a:gs pos="96000">
                  <a:schemeClr val="bg1"/>
                </a:gs>
              </a:gsLst>
              <a:lin ang="16200000" scaled="1"/>
              <a:tileRect/>
            </a:gradFill>
            <a:ln w="12700">
              <a:solidFill>
                <a:srgbClr val="00B05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" name="Rectangle 32"/>
            <p:cNvSpPr/>
            <p:nvPr/>
          </p:nvSpPr>
          <p:spPr>
            <a:xfrm rot="2036944">
              <a:off x="7597338" y="354875"/>
              <a:ext cx="846026" cy="396081"/>
            </a:xfrm>
            <a:prstGeom prst="rect">
              <a:avLst/>
            </a:prstGeom>
            <a:gradFill flip="none" rotWithShape="1">
              <a:gsLst>
                <a:gs pos="0">
                  <a:srgbClr val="1DC4FF">
                    <a:shade val="30000"/>
                    <a:satMod val="115000"/>
                  </a:srgbClr>
                </a:gs>
                <a:gs pos="50000">
                  <a:srgbClr val="1DC4FF">
                    <a:shade val="67500"/>
                    <a:satMod val="115000"/>
                  </a:srgbClr>
                </a:gs>
                <a:gs pos="100000">
                  <a:srgbClr val="1DC4FF">
                    <a:shade val="100000"/>
                    <a:satMod val="115000"/>
                  </a:srgbClr>
                </a:gs>
              </a:gsLst>
              <a:lin ang="16200000" scaled="1"/>
              <a:tileRect/>
            </a:gradFill>
            <a:ln w="12700"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rgbClr val="1DC4FF"/>
                </a:solidFill>
              </a:endParaRPr>
            </a:p>
          </p:txBody>
        </p:sp>
        <p:sp>
          <p:nvSpPr>
            <p:cNvPr id="34" name="Parallelogram 33"/>
            <p:cNvSpPr/>
            <p:nvPr/>
          </p:nvSpPr>
          <p:spPr>
            <a:xfrm rot="20936523" flipV="1">
              <a:off x="370145" y="524951"/>
              <a:ext cx="1072896" cy="289243"/>
            </a:xfrm>
            <a:prstGeom prst="parallelogram">
              <a:avLst>
                <a:gd name="adj" fmla="val 59698"/>
              </a:avLst>
            </a:prstGeom>
            <a:gradFill flip="none" rotWithShape="1">
              <a:gsLst>
                <a:gs pos="0">
                  <a:srgbClr val="FF6DFF"/>
                </a:gs>
                <a:gs pos="50000">
                  <a:srgbClr val="BC0CAF"/>
                </a:gs>
                <a:gs pos="100000">
                  <a:srgbClr val="940A8A"/>
                </a:gs>
              </a:gsLst>
              <a:lin ang="16200000" scaled="1"/>
              <a:tileRect/>
            </a:gradFill>
            <a:ln w="12700"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6" name="Rectangle 5"/>
          <p:cNvSpPr/>
          <p:nvPr/>
        </p:nvSpPr>
        <p:spPr>
          <a:xfrm>
            <a:off x="647544" y="1271016"/>
            <a:ext cx="7753097" cy="106702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ts val="3800"/>
              </a:lnSpc>
              <a:spcAft>
                <a:spcPts val="1800"/>
              </a:spcAft>
            </a:pPr>
            <a:r>
              <a:rPr lang="en-US" sz="3600" b="1" dirty="0">
                <a:solidFill>
                  <a:srgbClr val="F9A807"/>
                </a:solidFill>
                <a:effectLst>
                  <a:outerShdw blurRad="50800" dist="76200" dir="5400000" algn="t" rotWithShape="0">
                    <a:prstClr val="black"/>
                  </a:outerShdw>
                </a:effectLst>
              </a:rPr>
              <a:t>Now, let’s look at the formula for	the area of a triangle:</a:t>
            </a:r>
          </a:p>
        </p:txBody>
      </p:sp>
      <p:sp>
        <p:nvSpPr>
          <p:cNvPr id="38" name="TextBox 37"/>
          <p:cNvSpPr txBox="1"/>
          <p:nvPr/>
        </p:nvSpPr>
        <p:spPr>
          <a:xfrm>
            <a:off x="237560" y="4956713"/>
            <a:ext cx="3475610" cy="148380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ts val="3600"/>
              </a:lnSpc>
            </a:pPr>
            <a:r>
              <a:rPr lang="en-US" sz="3600" b="1" dirty="0">
                <a:solidFill>
                  <a:srgbClr val="00B0F0"/>
                </a:solidFill>
                <a:effectLst>
                  <a:outerShdw blurRad="50800" dist="38100" dir="8100000" algn="tr" rotWithShape="0">
                    <a:prstClr val="black"/>
                  </a:outerShdw>
                </a:effectLst>
              </a:rPr>
              <a:t>Calm</a:t>
            </a:r>
          </a:p>
          <a:p>
            <a:pPr algn="ctr">
              <a:lnSpc>
                <a:spcPts val="3600"/>
              </a:lnSpc>
            </a:pPr>
            <a:r>
              <a:rPr lang="en-US" sz="3600" b="1" dirty="0">
                <a:solidFill>
                  <a:srgbClr val="00B0F0"/>
                </a:solidFill>
                <a:effectLst>
                  <a:outerShdw blurRad="50800" dist="38100" dir="8100000" algn="tr" rotWithShape="0">
                    <a:prstClr val="black"/>
                  </a:outerShdw>
                </a:effectLst>
              </a:rPr>
              <a:t>down and check this out!</a:t>
            </a:r>
          </a:p>
        </p:txBody>
      </p:sp>
      <p:grpSp>
        <p:nvGrpSpPr>
          <p:cNvPr id="2" name="Group 1"/>
          <p:cNvGrpSpPr/>
          <p:nvPr/>
        </p:nvGrpSpPr>
        <p:grpSpPr>
          <a:xfrm>
            <a:off x="380999" y="2231571"/>
            <a:ext cx="7764381" cy="2085516"/>
            <a:chOff x="380999" y="2231571"/>
            <a:chExt cx="7764381" cy="2085516"/>
          </a:xfrm>
        </p:grpSpPr>
        <p:sp>
          <p:nvSpPr>
            <p:cNvPr id="39" name="Rectangle 38"/>
            <p:cNvSpPr/>
            <p:nvPr/>
          </p:nvSpPr>
          <p:spPr>
            <a:xfrm>
              <a:off x="6446520" y="3767328"/>
              <a:ext cx="137160" cy="137160"/>
            </a:xfrm>
            <a:prstGeom prst="rect">
              <a:avLst/>
            </a:prstGeom>
            <a:noFill/>
            <a:ln w="28575">
              <a:solidFill>
                <a:schemeClr val="bg1"/>
              </a:solidFill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grpSp>
          <p:nvGrpSpPr>
            <p:cNvPr id="15" name="Group 14"/>
            <p:cNvGrpSpPr/>
            <p:nvPr/>
          </p:nvGrpSpPr>
          <p:grpSpPr>
            <a:xfrm>
              <a:off x="380999" y="2231571"/>
              <a:ext cx="7764381" cy="2085516"/>
              <a:chOff x="380999" y="2231571"/>
              <a:chExt cx="7764381" cy="2085516"/>
            </a:xfrm>
          </p:grpSpPr>
          <p:grpSp>
            <p:nvGrpSpPr>
              <p:cNvPr id="10" name="Group 9"/>
              <p:cNvGrpSpPr/>
              <p:nvPr/>
            </p:nvGrpSpPr>
            <p:grpSpPr>
              <a:xfrm>
                <a:off x="5029201" y="2231571"/>
                <a:ext cx="3116179" cy="2085516"/>
                <a:chOff x="5029201" y="2231571"/>
                <a:chExt cx="3116179" cy="2085516"/>
              </a:xfrm>
            </p:grpSpPr>
            <p:cxnSp>
              <p:nvCxnSpPr>
                <p:cNvPr id="17" name="Straight Connector 16"/>
                <p:cNvCxnSpPr/>
                <p:nvPr/>
              </p:nvCxnSpPr>
              <p:spPr>
                <a:xfrm>
                  <a:off x="6583680" y="2267712"/>
                  <a:ext cx="0" cy="1499616"/>
                </a:xfrm>
                <a:prstGeom prst="line">
                  <a:avLst/>
                </a:prstGeom>
                <a:ln w="28575">
                  <a:solidFill>
                    <a:schemeClr val="bg1"/>
                  </a:solidFill>
                  <a:prstDash val="sysDash"/>
                </a:ln>
                <a:effectLst/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p:sp>
              <p:nvSpPr>
                <p:cNvPr id="5" name="Isosceles Triangle 4"/>
                <p:cNvSpPr>
                  <a:spLocks noChangeAspect="1"/>
                </p:cNvSpPr>
                <p:nvPr/>
              </p:nvSpPr>
              <p:spPr>
                <a:xfrm>
                  <a:off x="5029201" y="2231571"/>
                  <a:ext cx="3116179" cy="1691640"/>
                </a:xfrm>
                <a:prstGeom prst="triangle">
                  <a:avLst/>
                </a:prstGeom>
                <a:noFill/>
                <a:ln w="41275">
                  <a:solidFill>
                    <a:srgbClr val="00B0F0"/>
                  </a:solidFill>
                </a:ln>
                <a:effectLst>
                  <a:outerShdw blurRad="50800" dist="38100" dir="8100000" algn="tr" rotWithShape="0">
                    <a:prstClr val="black">
                      <a:alpha val="40000"/>
                    </a:prstClr>
                  </a:outerShdw>
                </a:effectLst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0" name="TextBox 19"/>
                <p:cNvSpPr txBox="1"/>
                <p:nvPr/>
              </p:nvSpPr>
              <p:spPr>
                <a:xfrm>
                  <a:off x="5029201" y="2540913"/>
                  <a:ext cx="1066800" cy="430887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ctr"/>
                  <a:r>
                    <a:rPr lang="en-US" sz="2200" b="1" dirty="0">
                      <a:solidFill>
                        <a:schemeClr val="bg1"/>
                      </a:solidFill>
                      <a:effectLst>
                        <a:outerShdw blurRad="50800" dist="38100" dir="8100000" algn="tr" rotWithShape="0">
                          <a:prstClr val="black"/>
                        </a:outerShdw>
                      </a:effectLst>
                      <a:latin typeface="Times New Roman" pitchFamily="18" charset="0"/>
                      <a:cs typeface="Times New Roman" pitchFamily="18" charset="0"/>
                    </a:rPr>
                    <a:t>height</a:t>
                  </a:r>
                </a:p>
              </p:txBody>
            </p:sp>
            <p:sp>
              <p:nvSpPr>
                <p:cNvPr id="21" name="Arc 20"/>
                <p:cNvSpPr/>
                <p:nvPr/>
              </p:nvSpPr>
              <p:spPr>
                <a:xfrm rot="18515558">
                  <a:off x="5532120" y="2468880"/>
                  <a:ext cx="1100669" cy="962311"/>
                </a:xfrm>
                <a:prstGeom prst="arc">
                  <a:avLst>
                    <a:gd name="adj1" fmla="val 16486324"/>
                    <a:gd name="adj2" fmla="val 894101"/>
                  </a:avLst>
                </a:prstGeom>
                <a:ln w="28575">
                  <a:solidFill>
                    <a:schemeClr val="bg1"/>
                  </a:solidFill>
                  <a:headEnd type="none" w="med" len="med"/>
                  <a:tailEnd type="triangle" w="med" len="med"/>
                </a:ln>
                <a:effectLst>
                  <a:outerShdw blurRad="50800" dist="38100" dir="8100000" algn="tr" rotWithShape="0">
                    <a:prstClr val="black">
                      <a:alpha val="40000"/>
                    </a:prstClr>
                  </a:outerShdw>
                </a:effectLst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2" name="TextBox 21"/>
                <p:cNvSpPr txBox="1"/>
                <p:nvPr/>
              </p:nvSpPr>
              <p:spPr>
                <a:xfrm>
                  <a:off x="6201218" y="3886200"/>
                  <a:ext cx="838200" cy="430887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ctr"/>
                  <a:r>
                    <a:rPr lang="en-US" sz="2200" b="1" dirty="0">
                      <a:solidFill>
                        <a:schemeClr val="bg1"/>
                      </a:solidFill>
                      <a:effectLst>
                        <a:outerShdw blurRad="50800" dist="38100" dir="8100000" algn="tr" rotWithShape="0">
                          <a:prstClr val="black"/>
                        </a:outerShdw>
                      </a:effectLst>
                      <a:latin typeface="Times New Roman" pitchFamily="18" charset="0"/>
                      <a:cs typeface="Times New Roman" pitchFamily="18" charset="0"/>
                    </a:rPr>
                    <a:t>base</a:t>
                  </a:r>
                </a:p>
              </p:txBody>
            </p:sp>
            <p:sp>
              <p:nvSpPr>
                <p:cNvPr id="23" name="TextBox 22"/>
                <p:cNvSpPr txBox="1"/>
                <p:nvPr/>
              </p:nvSpPr>
              <p:spPr>
                <a:xfrm rot="2880000">
                  <a:off x="6755382" y="2757771"/>
                  <a:ext cx="1447800" cy="400110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ctr"/>
                  <a:r>
                    <a:rPr lang="en-US" sz="2000" b="1" dirty="0">
                      <a:solidFill>
                        <a:schemeClr val="bg1"/>
                      </a:solidFill>
                      <a:effectLst>
                        <a:outerShdw blurRad="50800" dist="38100" dir="8100000" algn="tr" rotWithShape="0">
                          <a:prstClr val="black"/>
                        </a:outerShdw>
                      </a:effectLst>
                      <a:latin typeface="Times New Roman" pitchFamily="18" charset="0"/>
                      <a:cs typeface="Times New Roman" pitchFamily="18" charset="0"/>
                    </a:rPr>
                    <a:t>side length</a:t>
                  </a:r>
                </a:p>
              </p:txBody>
            </p:sp>
          </p:grp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9" name="Rectangle 8"/>
                  <p:cNvSpPr/>
                  <p:nvPr/>
                </p:nvSpPr>
                <p:spPr>
                  <a:xfrm>
                    <a:off x="380999" y="2602862"/>
                    <a:ext cx="4648201" cy="978538"/>
                  </a:xfrm>
                  <a:prstGeom prst="rect">
                    <a:avLst/>
                  </a:prstGeom>
                </p:spPr>
                <p:txBody>
                  <a:bodyPr wrap="square">
                    <a:spAutoFit/>
                  </a:bodyPr>
                  <a:lstStyle/>
                  <a:p>
                    <a14:m>
                      <m:oMath xmlns:m="http://schemas.openxmlformats.org/officeDocument/2006/math">
                        <m:r>
                          <a:rPr lang="en-US" sz="4000" b="1" i="1" dirty="0" smtClean="0">
                            <a:solidFill>
                              <a:schemeClr val="bg1"/>
                            </a:solidFill>
                            <a:effectLst>
                              <a:outerShdw blurRad="50800" dist="38100" dir="8100000" algn="tr" rotWithShape="0">
                                <a:prstClr val="black"/>
                              </a:outerShdw>
                            </a:effectLst>
                            <a:latin typeface="Cambria Math"/>
                            <a:cs typeface="Times New Roman" pitchFamily="18" charset="0"/>
                          </a:rPr>
                          <m:t>𝑨</m:t>
                        </m:r>
                        <m:r>
                          <a:rPr lang="en-US" sz="4000" b="1" i="1" dirty="0" smtClean="0">
                            <a:solidFill>
                              <a:schemeClr val="bg1"/>
                            </a:solidFill>
                            <a:effectLst>
                              <a:outerShdw blurRad="50800" dist="38100" dir="8100000" algn="tr" rotWithShape="0">
                                <a:prstClr val="black"/>
                              </a:outerShdw>
                            </a:effectLst>
                            <a:latin typeface="Cambria Math"/>
                            <a:cs typeface="Times New Roman" pitchFamily="18" charset="0"/>
                          </a:rPr>
                          <m:t>=</m:t>
                        </m:r>
                        <m:f>
                          <m:fPr>
                            <m:ctrlPr>
                              <a:rPr lang="en-US" sz="4000" b="1" i="1" dirty="0">
                                <a:solidFill>
                                  <a:schemeClr val="bg1"/>
                                </a:solidFill>
                                <a:effectLst>
                                  <a:outerShdw blurRad="50800" dist="38100" dir="8100000" algn="tr" rotWithShape="0">
                                    <a:prstClr val="black"/>
                                  </a:outerShdw>
                                </a:effectLst>
                                <a:latin typeface="Cambria Math" panose="02040503050406030204" pitchFamily="18" charset="0"/>
                                <a:cs typeface="Times New Roman" pitchFamily="18" charset="0"/>
                              </a:rPr>
                            </m:ctrlPr>
                          </m:fPr>
                          <m:num>
                            <m:r>
                              <a:rPr lang="en-US" sz="4000" b="1" i="1" dirty="0">
                                <a:solidFill>
                                  <a:schemeClr val="bg1"/>
                                </a:solidFill>
                                <a:effectLst>
                                  <a:outerShdw blurRad="50800" dist="38100" dir="8100000" algn="tr" rotWithShape="0">
                                    <a:prstClr val="black"/>
                                  </a:outerShdw>
                                </a:effectLst>
                                <a:latin typeface="Cambria Math"/>
                                <a:cs typeface="Times New Roman" pitchFamily="18" charset="0"/>
                              </a:rPr>
                              <m:t>𝟏</m:t>
                            </m:r>
                          </m:num>
                          <m:den>
                            <m:r>
                              <a:rPr lang="en-US" sz="4000" b="1" i="1" dirty="0">
                                <a:solidFill>
                                  <a:schemeClr val="bg1"/>
                                </a:solidFill>
                                <a:effectLst>
                                  <a:outerShdw blurRad="50800" dist="38100" dir="8100000" algn="tr" rotWithShape="0">
                                    <a:prstClr val="black"/>
                                  </a:outerShdw>
                                </a:effectLst>
                                <a:latin typeface="Cambria Math"/>
                                <a:cs typeface="Times New Roman" pitchFamily="18" charset="0"/>
                              </a:rPr>
                              <m:t>𝟐</m:t>
                            </m:r>
                          </m:den>
                        </m:f>
                      </m:oMath>
                    </a14:m>
                    <a:r>
                      <a:rPr lang="en-US" sz="3200" dirty="0">
                        <a:solidFill>
                          <a:schemeClr val="bg1"/>
                        </a:solidFill>
                        <a:effectLst>
                          <a:outerShdw blurRad="50800" dist="38100" dir="8100000" algn="tr" rotWithShape="0">
                            <a:prstClr val="black"/>
                          </a:outerShdw>
                        </a:effectLst>
                      </a:rPr>
                      <a:t> </a:t>
                    </a:r>
                    <a14:m>
                      <m:oMath xmlns:m="http://schemas.openxmlformats.org/officeDocument/2006/math">
                        <m:r>
                          <a:rPr lang="en-US" sz="3200" b="1" i="1" dirty="0" smtClean="0">
                            <a:solidFill>
                              <a:schemeClr val="bg1"/>
                            </a:solidFill>
                            <a:effectLst>
                              <a:outerShdw blurRad="50800" dist="50800" dir="5400000" algn="t" rotWithShape="0">
                                <a:prstClr val="black"/>
                              </a:outerShdw>
                            </a:effectLst>
                            <a:latin typeface="Cambria Math"/>
                            <a:ea typeface="Cambria Math"/>
                            <a:cs typeface="Times New Roman" pitchFamily="18" charset="0"/>
                          </a:rPr>
                          <m:t>×</m:t>
                        </m:r>
                        <m:r>
                          <a:rPr lang="en-US" sz="3200" b="1" i="1" dirty="0" smtClean="0">
                            <a:solidFill>
                              <a:schemeClr val="bg1"/>
                            </a:solidFill>
                            <a:effectLst>
                              <a:outerShdw blurRad="50800" dist="50800" dir="5400000" algn="t" rotWithShape="0">
                                <a:prstClr val="black"/>
                              </a:outerShdw>
                            </a:effectLst>
                            <a:latin typeface="Cambria Math"/>
                            <a:cs typeface="Times New Roman" pitchFamily="18" charset="0"/>
                          </a:rPr>
                          <m:t>𝒃𝒂𝒔𝒆</m:t>
                        </m:r>
                        <m:r>
                          <a:rPr lang="en-US" sz="3200" b="1" i="1" dirty="0">
                            <a:solidFill>
                              <a:schemeClr val="bg1"/>
                            </a:solidFill>
                            <a:effectLst>
                              <a:outerShdw blurRad="50800" dist="50800" dir="5400000" algn="t" rotWithShape="0">
                                <a:prstClr val="black"/>
                              </a:outerShdw>
                            </a:effectLst>
                            <a:latin typeface="Cambria Math"/>
                            <a:ea typeface="Cambria Math"/>
                            <a:cs typeface="Times New Roman" pitchFamily="18" charset="0"/>
                          </a:rPr>
                          <m:t>×</m:t>
                        </m:r>
                        <m:r>
                          <a:rPr lang="en-US" sz="3200" b="1" i="1" dirty="0">
                            <a:solidFill>
                              <a:schemeClr val="bg1"/>
                            </a:solidFill>
                            <a:effectLst>
                              <a:outerShdw blurRad="50800" dist="50800" dir="5400000" algn="t" rotWithShape="0">
                                <a:prstClr val="black"/>
                              </a:outerShdw>
                            </a:effectLst>
                            <a:latin typeface="Cambria Math"/>
                            <a:ea typeface="Cambria Math"/>
                            <a:cs typeface="Times New Roman" pitchFamily="18" charset="0"/>
                          </a:rPr>
                          <m:t>𝒉𝒆𝒊𝒈𝒉𝒕</m:t>
                        </m:r>
                      </m:oMath>
                    </a14:m>
                    <a:endParaRPr lang="en-US" sz="3200" dirty="0">
                      <a:solidFill>
                        <a:schemeClr val="bg1"/>
                      </a:solidFill>
                      <a:effectLst>
                        <a:outerShdw blurRad="50800" dist="38100" dir="8100000" algn="tr" rotWithShape="0">
                          <a:prstClr val="black"/>
                        </a:outerShdw>
                      </a:effectLst>
                    </a:endParaRPr>
                  </a:p>
                </p:txBody>
              </p:sp>
            </mc:Choice>
            <mc:Fallback xmlns="">
              <p:sp>
                <p:nvSpPr>
                  <p:cNvPr id="9" name="Rectangle 8"/>
                  <p:cNvSpPr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380999" y="2602862"/>
                    <a:ext cx="4648201" cy="978538"/>
                  </a:xfrm>
                  <a:prstGeom prst="rect">
                    <a:avLst/>
                  </a:prstGeom>
                  <a:blipFill rotWithShape="1">
                    <a:blip r:embed="rId4"/>
                    <a:stretch>
                      <a:fillRect b="-621"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</p:grpSp>
      <p:sp>
        <p:nvSpPr>
          <p:cNvPr id="40" name="Trapezoid 39"/>
          <p:cNvSpPr/>
          <p:nvPr/>
        </p:nvSpPr>
        <p:spPr>
          <a:xfrm rot="10052560" flipV="1">
            <a:off x="7271513" y="465821"/>
            <a:ext cx="867120" cy="396080"/>
          </a:xfrm>
          <a:prstGeom prst="trapezoid">
            <a:avLst>
              <a:gd name="adj" fmla="val 37374"/>
            </a:avLst>
          </a:prstGeom>
          <a:gradFill flip="none" rotWithShape="1">
            <a:gsLst>
              <a:gs pos="0">
                <a:schemeClr val="bg1"/>
              </a:gs>
              <a:gs pos="50000">
                <a:srgbClr val="FFC000"/>
              </a:gs>
              <a:gs pos="100000">
                <a:srgbClr val="FB8005"/>
              </a:gs>
            </a:gsLst>
            <a:lin ang="16200000" scaled="1"/>
            <a:tileRect/>
          </a:gradFill>
          <a:ln w="12700">
            <a:solidFill>
              <a:srgbClr val="FF05ED"/>
            </a:solidFill>
          </a:ln>
          <a:effectLst>
            <a:outerShdw blurRad="50800" dist="38100" dir="8100000" algn="tr" rotWithShape="0">
              <a:prstClr val="black">
                <a:alpha val="8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3" name="Group 2"/>
          <p:cNvGrpSpPr/>
          <p:nvPr/>
        </p:nvGrpSpPr>
        <p:grpSpPr>
          <a:xfrm>
            <a:off x="6846228" y="1881426"/>
            <a:ext cx="2224833" cy="1536683"/>
            <a:chOff x="6846228" y="1881426"/>
            <a:chExt cx="2224833" cy="1536683"/>
          </a:xfrm>
        </p:grpSpPr>
        <p:sp>
          <p:nvSpPr>
            <p:cNvPr id="41" name="TextBox 40"/>
            <p:cNvSpPr txBox="1"/>
            <p:nvPr/>
          </p:nvSpPr>
          <p:spPr>
            <a:xfrm>
              <a:off x="6846228" y="1881426"/>
              <a:ext cx="2224833" cy="86177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>
                <a:lnSpc>
                  <a:spcPts val="2000"/>
                </a:lnSpc>
              </a:pPr>
              <a:r>
                <a:rPr lang="en-US" sz="2000" b="1" dirty="0">
                  <a:solidFill>
                    <a:schemeClr val="bg1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  <a:cs typeface="Times New Roman" pitchFamily="18" charset="0"/>
                </a:rPr>
                <a:t>This is not the height of the triangle.</a:t>
              </a:r>
            </a:p>
          </p:txBody>
        </p:sp>
        <p:sp>
          <p:nvSpPr>
            <p:cNvPr id="42" name="Arc 41"/>
            <p:cNvSpPr/>
            <p:nvPr/>
          </p:nvSpPr>
          <p:spPr>
            <a:xfrm rot="3944971">
              <a:off x="7353400" y="2386619"/>
              <a:ext cx="1100669" cy="962311"/>
            </a:xfrm>
            <a:prstGeom prst="arc">
              <a:avLst>
                <a:gd name="adj1" fmla="val 16486324"/>
                <a:gd name="adj2" fmla="val 894101"/>
              </a:avLst>
            </a:prstGeom>
            <a:ln w="28575">
              <a:solidFill>
                <a:schemeClr val="bg1"/>
              </a:solidFill>
              <a:headEnd type="none" w="med" len="med"/>
              <a:tailEnd type="triangle" w="med" len="med"/>
            </a:ln>
            <a:effectLst>
              <a:outerShdw blurRad="50800" dist="38100" dir="8100000" algn="tr" rotWithShape="0">
                <a:prstClr val="black">
                  <a:alpha val="40000"/>
                </a:prstClr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417107482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7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4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5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1500"/>
                                        <p:tgtEl>
                                          <p:spTgt spid="409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" presetID="10" presetClass="entr" presetSubtype="0" fill="hold" nodeType="with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125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1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6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47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1000"/>
                                        <p:tgtEl>
                                          <p:spTgt spid="3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  <p:bldP spid="38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" name="Group 8"/>
          <p:cNvGrpSpPr/>
          <p:nvPr/>
        </p:nvGrpSpPr>
        <p:grpSpPr>
          <a:xfrm>
            <a:off x="304800" y="3181290"/>
            <a:ext cx="2032355" cy="2000310"/>
            <a:chOff x="451765" y="3429000"/>
            <a:chExt cx="2032355" cy="2000310"/>
          </a:xfrm>
        </p:grpSpPr>
        <p:grpSp>
          <p:nvGrpSpPr>
            <p:cNvPr id="23" name="Group 22"/>
            <p:cNvGrpSpPr>
              <a:grpSpLocks/>
            </p:cNvGrpSpPr>
            <p:nvPr/>
          </p:nvGrpSpPr>
          <p:grpSpPr>
            <a:xfrm>
              <a:off x="838200" y="3429000"/>
              <a:ext cx="1645920" cy="1645920"/>
              <a:chOff x="381000" y="3759654"/>
              <a:chExt cx="1219200" cy="1269546"/>
            </a:xfrm>
          </p:grpSpPr>
          <p:sp>
            <p:nvSpPr>
              <p:cNvPr id="17" name="Right Triangle 16"/>
              <p:cNvSpPr/>
              <p:nvPr/>
            </p:nvSpPr>
            <p:spPr>
              <a:xfrm>
                <a:off x="381000" y="3759654"/>
                <a:ext cx="1219200" cy="1269546"/>
              </a:xfrm>
              <a:prstGeom prst="rtTriangle">
                <a:avLst/>
              </a:prstGeom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8" name="Right Triangle 17"/>
              <p:cNvSpPr/>
              <p:nvPr/>
            </p:nvSpPr>
            <p:spPr>
              <a:xfrm flipH="1" flipV="1">
                <a:off x="381000" y="3759654"/>
                <a:ext cx="1219200" cy="1269546"/>
              </a:xfrm>
              <a:prstGeom prst="rtTriangle">
                <a:avLst/>
              </a:prstGeom>
              <a:solidFill>
                <a:schemeClr val="accent1">
                  <a:alpha val="4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24" name="TextBox 23"/>
            <p:cNvSpPr txBox="1"/>
            <p:nvPr/>
          </p:nvSpPr>
          <p:spPr>
            <a:xfrm>
              <a:off x="1242060" y="5029200"/>
              <a:ext cx="838200" cy="400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000" b="1" dirty="0">
                  <a:solidFill>
                    <a:schemeClr val="bg1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  <a:latin typeface="Times New Roman" pitchFamily="18" charset="0"/>
                  <a:cs typeface="Times New Roman" pitchFamily="18" charset="0"/>
                </a:rPr>
                <a:t>base</a:t>
              </a:r>
            </a:p>
          </p:txBody>
        </p:sp>
        <p:sp>
          <p:nvSpPr>
            <p:cNvPr id="27" name="TextBox 26"/>
            <p:cNvSpPr txBox="1"/>
            <p:nvPr/>
          </p:nvSpPr>
          <p:spPr>
            <a:xfrm rot="16200000">
              <a:off x="118420" y="3995828"/>
              <a:ext cx="1066800" cy="400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000" b="1" dirty="0">
                  <a:solidFill>
                    <a:schemeClr val="bg1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  <a:latin typeface="Times New Roman" pitchFamily="18" charset="0"/>
                  <a:cs typeface="Times New Roman" pitchFamily="18" charset="0"/>
                </a:rPr>
                <a:t>height</a:t>
              </a:r>
            </a:p>
          </p:txBody>
        </p:sp>
      </p:grpSp>
      <p:grpSp>
        <p:nvGrpSpPr>
          <p:cNvPr id="10" name="Group 9"/>
          <p:cNvGrpSpPr/>
          <p:nvPr/>
        </p:nvGrpSpPr>
        <p:grpSpPr>
          <a:xfrm>
            <a:off x="3039533" y="2514600"/>
            <a:ext cx="1608667" cy="3037898"/>
            <a:chOff x="3181290" y="2590800"/>
            <a:chExt cx="1608667" cy="3037898"/>
          </a:xfrm>
        </p:grpSpPr>
        <p:grpSp>
          <p:nvGrpSpPr>
            <p:cNvPr id="22" name="Group 21"/>
            <p:cNvGrpSpPr/>
            <p:nvPr/>
          </p:nvGrpSpPr>
          <p:grpSpPr>
            <a:xfrm>
              <a:off x="3555517" y="2590800"/>
              <a:ext cx="1234440" cy="2697480"/>
              <a:chOff x="2743200" y="3276600"/>
              <a:chExt cx="1234440" cy="2697480"/>
            </a:xfrm>
          </p:grpSpPr>
          <p:sp>
            <p:nvSpPr>
              <p:cNvPr id="15" name="Right Triangle 14"/>
              <p:cNvSpPr/>
              <p:nvPr/>
            </p:nvSpPr>
            <p:spPr>
              <a:xfrm>
                <a:off x="2743200" y="3276600"/>
                <a:ext cx="1234440" cy="2697480"/>
              </a:xfrm>
              <a:prstGeom prst="rtTriangle">
                <a:avLst/>
              </a:prstGeom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6" name="Right Triangle 15"/>
              <p:cNvSpPr/>
              <p:nvPr/>
            </p:nvSpPr>
            <p:spPr>
              <a:xfrm flipH="1" flipV="1">
                <a:off x="2743200" y="3276600"/>
                <a:ext cx="1234440" cy="2697480"/>
              </a:xfrm>
              <a:prstGeom prst="rtTriangle">
                <a:avLst/>
              </a:prstGeom>
              <a:solidFill>
                <a:schemeClr val="accent1">
                  <a:alpha val="4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25" name="TextBox 24"/>
            <p:cNvSpPr txBox="1"/>
            <p:nvPr/>
          </p:nvSpPr>
          <p:spPr>
            <a:xfrm>
              <a:off x="3753637" y="5228588"/>
              <a:ext cx="838200" cy="400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000" b="1" dirty="0">
                  <a:solidFill>
                    <a:schemeClr val="bg1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  <a:latin typeface="Times New Roman" pitchFamily="18" charset="0"/>
                  <a:cs typeface="Times New Roman" pitchFamily="18" charset="0"/>
                </a:rPr>
                <a:t>base</a:t>
              </a:r>
            </a:p>
          </p:txBody>
        </p:sp>
        <p:sp>
          <p:nvSpPr>
            <p:cNvPr id="29" name="TextBox 28"/>
            <p:cNvSpPr txBox="1"/>
            <p:nvPr/>
          </p:nvSpPr>
          <p:spPr>
            <a:xfrm rot="16200000">
              <a:off x="2847945" y="3739485"/>
              <a:ext cx="1066800" cy="400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000" b="1" dirty="0">
                  <a:solidFill>
                    <a:schemeClr val="bg1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  <a:latin typeface="Times New Roman" pitchFamily="18" charset="0"/>
                  <a:cs typeface="Times New Roman" pitchFamily="18" charset="0"/>
                </a:rPr>
                <a:t>height</a:t>
              </a:r>
            </a:p>
          </p:txBody>
        </p:sp>
      </p:grpSp>
      <p:sp>
        <p:nvSpPr>
          <p:cNvPr id="33" name="Rectangle 32"/>
          <p:cNvSpPr/>
          <p:nvPr/>
        </p:nvSpPr>
        <p:spPr>
          <a:xfrm>
            <a:off x="76200" y="76200"/>
            <a:ext cx="9006840" cy="6722477"/>
          </a:xfrm>
          <a:prstGeom prst="rect">
            <a:avLst/>
          </a:prstGeom>
          <a:noFill/>
          <a:ln w="133350">
            <a:solidFill>
              <a:srgbClr val="FFCC00"/>
            </a:solidFill>
          </a:ln>
          <a:scene3d>
            <a:camera prst="orthographicFront"/>
            <a:lightRig rig="threePt" dir="t"/>
          </a:scene3d>
          <a:sp3d>
            <a:bevelT w="152400" h="50800" prst="softRound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37" name="Group 36"/>
          <p:cNvGrpSpPr/>
          <p:nvPr/>
        </p:nvGrpSpPr>
        <p:grpSpPr>
          <a:xfrm>
            <a:off x="604013" y="228600"/>
            <a:ext cx="7616019" cy="830997"/>
            <a:chOff x="522545" y="228600"/>
            <a:chExt cx="7616019" cy="830997"/>
          </a:xfrm>
        </p:grpSpPr>
        <p:grpSp>
          <p:nvGrpSpPr>
            <p:cNvPr id="38" name="Group 37"/>
            <p:cNvGrpSpPr/>
            <p:nvPr/>
          </p:nvGrpSpPr>
          <p:grpSpPr>
            <a:xfrm>
              <a:off x="1487435" y="228600"/>
              <a:ext cx="5910379" cy="830997"/>
              <a:chOff x="-196585" y="166906"/>
              <a:chExt cx="5910379" cy="830997"/>
            </a:xfrm>
          </p:grpSpPr>
          <p:sp>
            <p:nvSpPr>
              <p:cNvPr id="44" name="Parallelogram 43"/>
              <p:cNvSpPr/>
              <p:nvPr/>
            </p:nvSpPr>
            <p:spPr>
              <a:xfrm>
                <a:off x="291912" y="228600"/>
                <a:ext cx="4838700" cy="731520"/>
              </a:xfrm>
              <a:prstGeom prst="parallelogram">
                <a:avLst/>
              </a:prstGeom>
              <a:gradFill flip="none" rotWithShape="1">
                <a:gsLst>
                  <a:gs pos="0">
                    <a:srgbClr val="7030A0"/>
                  </a:gs>
                  <a:gs pos="50000">
                    <a:srgbClr val="BC0CAF"/>
                  </a:gs>
                  <a:gs pos="100000">
                    <a:schemeClr val="bg1"/>
                  </a:gs>
                </a:gsLst>
                <a:lin ang="16200000" scaled="1"/>
                <a:tileRect/>
              </a:gradFill>
              <a:ln w="19050">
                <a:solidFill>
                  <a:srgbClr val="FFC000"/>
                </a:solidFill>
              </a:ln>
              <a:effectLst>
                <a:outerShdw blurRad="50800" dist="50800" dir="8100000" algn="tr" rotWithShape="0">
                  <a:prstClr val="black"/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5" name="TextBox 44"/>
              <p:cNvSpPr txBox="1"/>
              <p:nvPr/>
            </p:nvSpPr>
            <p:spPr>
              <a:xfrm>
                <a:off x="-196585" y="166906"/>
                <a:ext cx="5910379" cy="830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  <a:scene3d>
                  <a:camera prst="orthographicFront"/>
                  <a:lightRig rig="threePt" dir="t"/>
                </a:scene3d>
                <a:sp3d extrusionH="57150">
                  <a:bevelT h="25400" prst="softRound"/>
                </a:sp3d>
              </a:bodyPr>
              <a:lstStyle/>
              <a:p>
                <a:pPr algn="ctr"/>
                <a:r>
                  <a:rPr lang="en-US" sz="4800" b="1" dirty="0">
                    <a:solidFill>
                      <a:srgbClr val="FFC000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  <a:latin typeface="AR CHRISTY" panose="02000000000000000000" pitchFamily="2" charset="0"/>
                  </a:rPr>
                  <a:t>Think About it!</a:t>
                </a:r>
              </a:p>
            </p:txBody>
          </p:sp>
        </p:grpSp>
        <p:sp>
          <p:nvSpPr>
            <p:cNvPr id="39" name="Rectangle 38"/>
            <p:cNvSpPr/>
            <p:nvPr/>
          </p:nvSpPr>
          <p:spPr>
            <a:xfrm>
              <a:off x="1290132" y="228600"/>
              <a:ext cx="457200" cy="457200"/>
            </a:xfrm>
            <a:prstGeom prst="rect">
              <a:avLst/>
            </a:prstGeom>
            <a:gradFill flip="none" rotWithShape="1">
              <a:gsLst>
                <a:gs pos="0">
                  <a:srgbClr val="92D050">
                    <a:shade val="30000"/>
                    <a:satMod val="115000"/>
                  </a:srgbClr>
                </a:gs>
                <a:gs pos="50000">
                  <a:srgbClr val="92D050">
                    <a:shade val="67500"/>
                    <a:satMod val="115000"/>
                  </a:srgbClr>
                </a:gs>
                <a:gs pos="100000">
                  <a:srgbClr val="92D050">
                    <a:shade val="100000"/>
                    <a:satMod val="115000"/>
                  </a:srgbClr>
                </a:gs>
              </a:gsLst>
              <a:lin ang="16200000" scaled="1"/>
              <a:tileRect/>
            </a:gradFill>
            <a:ln w="12700">
              <a:solidFill>
                <a:schemeClr val="bg1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" name="Right Triangle 39"/>
            <p:cNvSpPr/>
            <p:nvPr/>
          </p:nvSpPr>
          <p:spPr>
            <a:xfrm>
              <a:off x="985332" y="381000"/>
              <a:ext cx="762000" cy="533400"/>
            </a:xfrm>
            <a:prstGeom prst="rtTriangle">
              <a:avLst/>
            </a:prstGeom>
            <a:gradFill flip="none" rotWithShape="1">
              <a:gsLst>
                <a:gs pos="0">
                  <a:srgbClr val="FCDE04"/>
                </a:gs>
                <a:gs pos="50000">
                  <a:srgbClr val="FFFF00"/>
                </a:gs>
                <a:gs pos="96000">
                  <a:schemeClr val="bg1"/>
                </a:gs>
              </a:gsLst>
              <a:lin ang="16200000" scaled="1"/>
              <a:tileRect/>
            </a:gradFill>
            <a:ln w="12700">
              <a:solidFill>
                <a:srgbClr val="00B05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" name="Rectangle 40"/>
            <p:cNvSpPr/>
            <p:nvPr/>
          </p:nvSpPr>
          <p:spPr>
            <a:xfrm rot="2036944">
              <a:off x="7292538" y="354875"/>
              <a:ext cx="846026" cy="396081"/>
            </a:xfrm>
            <a:prstGeom prst="rect">
              <a:avLst/>
            </a:prstGeom>
            <a:gradFill flip="none" rotWithShape="1">
              <a:gsLst>
                <a:gs pos="0">
                  <a:srgbClr val="1DC4FF">
                    <a:shade val="30000"/>
                    <a:satMod val="115000"/>
                  </a:srgbClr>
                </a:gs>
                <a:gs pos="50000">
                  <a:srgbClr val="1DC4FF">
                    <a:shade val="67500"/>
                    <a:satMod val="115000"/>
                  </a:srgbClr>
                </a:gs>
                <a:gs pos="100000">
                  <a:srgbClr val="1DC4FF">
                    <a:shade val="100000"/>
                    <a:satMod val="115000"/>
                  </a:srgbClr>
                </a:gs>
              </a:gsLst>
              <a:lin ang="16200000" scaled="1"/>
              <a:tileRect/>
            </a:gradFill>
            <a:ln w="12700"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rgbClr val="1DC4FF"/>
                </a:solidFill>
              </a:endParaRPr>
            </a:p>
          </p:txBody>
        </p:sp>
        <p:sp>
          <p:nvSpPr>
            <p:cNvPr id="42" name="Parallelogram 41"/>
            <p:cNvSpPr/>
            <p:nvPr/>
          </p:nvSpPr>
          <p:spPr>
            <a:xfrm rot="20936523" flipV="1">
              <a:off x="522545" y="524951"/>
              <a:ext cx="1072896" cy="289243"/>
            </a:xfrm>
            <a:prstGeom prst="parallelogram">
              <a:avLst>
                <a:gd name="adj" fmla="val 59698"/>
              </a:avLst>
            </a:prstGeom>
            <a:gradFill flip="none" rotWithShape="1">
              <a:gsLst>
                <a:gs pos="0">
                  <a:srgbClr val="FF6DFF"/>
                </a:gs>
                <a:gs pos="50000">
                  <a:srgbClr val="BC0CAF"/>
                </a:gs>
                <a:gs pos="100000">
                  <a:srgbClr val="940A8A"/>
                </a:gs>
              </a:gsLst>
              <a:lin ang="16200000" scaled="1"/>
              <a:tileRect/>
            </a:gradFill>
            <a:ln w="12700"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5" name="Rectangle 4"/>
          <p:cNvSpPr/>
          <p:nvPr/>
        </p:nvSpPr>
        <p:spPr>
          <a:xfrm>
            <a:off x="1064261" y="1295177"/>
            <a:ext cx="7030718" cy="106702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ts val="3800"/>
              </a:lnSpc>
              <a:spcAft>
                <a:spcPts val="8400"/>
              </a:spcAft>
            </a:pPr>
            <a:r>
              <a:rPr lang="en-US" sz="3600" b="1" dirty="0">
                <a:solidFill>
                  <a:srgbClr val="F9A807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</a:rPr>
              <a:t>A triangle is really </a:t>
            </a:r>
            <a:r>
              <a:rPr lang="en-US" sz="3600" b="1" dirty="0">
                <a:solidFill>
                  <a:srgbClr val="FFFF00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</a:rPr>
              <a:t>one</a:t>
            </a:r>
            <a:r>
              <a:rPr lang="en-US" sz="3600" b="1" dirty="0">
                <a:solidFill>
                  <a:srgbClr val="F9A807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</a:rPr>
              <a:t> </a:t>
            </a:r>
            <a:r>
              <a:rPr lang="en-US" sz="3600" b="1" dirty="0">
                <a:solidFill>
                  <a:srgbClr val="FFFF00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</a:rPr>
              <a:t>half </a:t>
            </a:r>
            <a:r>
              <a:rPr lang="en-US" sz="3600" b="1" dirty="0">
                <a:solidFill>
                  <a:srgbClr val="F9A807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</a:rPr>
              <a:t>of a square, rectangle, or parallelogram.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Rectangle 7"/>
              <p:cNvSpPr/>
              <p:nvPr/>
            </p:nvSpPr>
            <p:spPr>
              <a:xfrm>
                <a:off x="5307787" y="5586050"/>
                <a:ext cx="3370218" cy="861774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ctr">
                  <a:lnSpc>
                    <a:spcPts val="6000"/>
                  </a:lnSpc>
                </a:pPr>
                <a14:m>
                  <m:oMath xmlns:m="http://schemas.openxmlformats.org/officeDocument/2006/math">
                    <m:r>
                      <a:rPr lang="en-US" sz="4000" b="1" i="1" dirty="0" smtClean="0">
                        <a:solidFill>
                          <a:schemeClr val="bg1"/>
                        </a:solidFill>
                        <a:effectLst>
                          <a:outerShdw blurRad="50800" dist="50800" dir="8100000" algn="tr" rotWithShape="0">
                            <a:prstClr val="black"/>
                          </a:outerShdw>
                        </a:effectLst>
                        <a:latin typeface="Cambria Math"/>
                        <a:cs typeface="Times New Roman" pitchFamily="18" charset="0"/>
                      </a:rPr>
                      <m:t>𝑨</m:t>
                    </m:r>
                    <m:r>
                      <a:rPr lang="en-US" sz="4000" b="1" i="1" dirty="0" smtClean="0">
                        <a:solidFill>
                          <a:schemeClr val="bg1"/>
                        </a:solidFill>
                        <a:effectLst>
                          <a:outerShdw blurRad="50800" dist="50800" dir="8100000" algn="tr" rotWithShape="0">
                            <a:prstClr val="black"/>
                          </a:outerShdw>
                        </a:effectLst>
                        <a:latin typeface="Cambria Math"/>
                        <a:cs typeface="Times New Roman" pitchFamily="18" charset="0"/>
                      </a:rPr>
                      <m:t>=</m:t>
                    </m:r>
                    <m:f>
                      <m:fPr>
                        <m:ctrlPr>
                          <a:rPr lang="en-US" sz="4000" b="1" i="1" dirty="0" smtClean="0">
                            <a:solidFill>
                              <a:srgbClr val="FFFF00"/>
                            </a:solidFill>
                            <a:effectLst>
                              <a:outerShdw blurRad="50800" dist="50800" dir="8100000" algn="tr" rotWithShape="0">
                                <a:prstClr val="black"/>
                              </a:outerShdw>
                            </a:effectLst>
                            <a:latin typeface="Cambria Math" panose="02040503050406030204" pitchFamily="18" charset="0"/>
                            <a:cs typeface="Times New Roman" pitchFamily="18" charset="0"/>
                          </a:rPr>
                        </m:ctrlPr>
                      </m:fPr>
                      <m:num>
                        <m:r>
                          <a:rPr lang="en-US" sz="4000" b="1" i="1" dirty="0">
                            <a:solidFill>
                              <a:srgbClr val="FFFF00"/>
                            </a:solidFill>
                            <a:effectLst>
                              <a:outerShdw blurRad="50800" dist="50800" dir="8100000" algn="tr" rotWithShape="0">
                                <a:prstClr val="black"/>
                              </a:outerShdw>
                            </a:effectLst>
                            <a:latin typeface="Cambria Math"/>
                            <a:cs typeface="Times New Roman" pitchFamily="18" charset="0"/>
                          </a:rPr>
                          <m:t>𝟏</m:t>
                        </m:r>
                      </m:num>
                      <m:den>
                        <m:r>
                          <a:rPr lang="en-US" sz="4000" b="1" i="1" dirty="0">
                            <a:solidFill>
                              <a:srgbClr val="FFFF00"/>
                            </a:solidFill>
                            <a:effectLst>
                              <a:outerShdw blurRad="50800" dist="50800" dir="8100000" algn="tr" rotWithShape="0">
                                <a:prstClr val="black"/>
                              </a:outerShdw>
                            </a:effectLst>
                            <a:latin typeface="Cambria Math"/>
                            <a:cs typeface="Times New Roman" pitchFamily="18" charset="0"/>
                          </a:rPr>
                          <m:t>𝟐</m:t>
                        </m:r>
                      </m:den>
                    </m:f>
                    <m:r>
                      <a:rPr lang="en-US" sz="4000" b="1" i="1" dirty="0" smtClean="0">
                        <a:solidFill>
                          <a:schemeClr val="bg1"/>
                        </a:solidFill>
                        <a:effectLst>
                          <a:outerShdw blurRad="50800" dist="50800" dir="8100000" algn="tr" rotWithShape="0">
                            <a:prstClr val="black"/>
                          </a:outerShdw>
                        </a:effectLst>
                        <a:latin typeface="Cambria Math"/>
                        <a:ea typeface="Cambria Math"/>
                        <a:cs typeface="Times New Roman" pitchFamily="18" charset="0"/>
                      </a:rPr>
                      <m:t>×</m:t>
                    </m:r>
                    <m:r>
                      <a:rPr lang="en-US" sz="4000" b="1" i="1" dirty="0" smtClean="0">
                        <a:solidFill>
                          <a:schemeClr val="bg1"/>
                        </a:solidFill>
                        <a:effectLst>
                          <a:outerShdw blurRad="50800" dist="50800" dir="8100000" algn="tr" rotWithShape="0">
                            <a:prstClr val="black"/>
                          </a:outerShdw>
                        </a:effectLst>
                        <a:latin typeface="Cambria Math"/>
                        <a:cs typeface="Times New Roman" pitchFamily="18" charset="0"/>
                      </a:rPr>
                      <m:t>𝒃</m:t>
                    </m:r>
                    <m:r>
                      <a:rPr lang="en-US" sz="4000" b="1" i="1" dirty="0">
                        <a:solidFill>
                          <a:schemeClr val="bg1"/>
                        </a:solidFill>
                        <a:effectLst>
                          <a:outerShdw blurRad="50800" dist="50800" dir="8100000" algn="tr" rotWithShape="0">
                            <a:prstClr val="black"/>
                          </a:outerShdw>
                        </a:effectLst>
                        <a:latin typeface="Cambria Math"/>
                        <a:ea typeface="Cambria Math"/>
                        <a:cs typeface="Times New Roman" pitchFamily="18" charset="0"/>
                      </a:rPr>
                      <m:t>×</m:t>
                    </m:r>
                    <m:r>
                      <a:rPr lang="en-US" sz="4000" b="1" i="1" dirty="0">
                        <a:solidFill>
                          <a:schemeClr val="bg1"/>
                        </a:solidFill>
                        <a:effectLst>
                          <a:outerShdw blurRad="50800" dist="50800" dir="8100000" algn="tr" rotWithShape="0">
                            <a:prstClr val="black"/>
                          </a:outerShdw>
                        </a:effectLst>
                        <a:latin typeface="Cambria Math"/>
                        <a:cs typeface="Times New Roman" pitchFamily="18" charset="0"/>
                      </a:rPr>
                      <m:t>𝒉</m:t>
                    </m:r>
                  </m:oMath>
                </a14:m>
                <a:r>
                  <a:rPr lang="en-US" sz="4000" dirty="0">
                    <a:solidFill>
                      <a:schemeClr val="bg1"/>
                    </a:solidFill>
                    <a:effectLst>
                      <a:outerShdw blurRad="50800" dist="50800" dir="8100000" algn="tr" rotWithShape="0">
                        <a:prstClr val="black"/>
                      </a:outerShdw>
                    </a:effectLst>
                    <a:latin typeface="Times New Roman" pitchFamily="18" charset="0"/>
                    <a:cs typeface="Times New Roman" pitchFamily="18" charset="0"/>
                  </a:rPr>
                  <a:t> </a:t>
                </a:r>
              </a:p>
            </p:txBody>
          </p:sp>
        </mc:Choice>
        <mc:Fallback xmlns="">
          <p:sp>
            <p:nvSpPr>
              <p:cNvPr id="8" name="Rectangle 7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307787" y="5586050"/>
                <a:ext cx="3370218" cy="861774"/>
              </a:xfrm>
              <a:prstGeom prst="rect">
                <a:avLst/>
              </a:prstGeom>
              <a:blipFill rotWithShape="1">
                <a:blip r:embed="rId2"/>
                <a:stretch>
                  <a:fillRect b="-493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9" name="Rectangle 18"/>
          <p:cNvSpPr/>
          <p:nvPr/>
        </p:nvSpPr>
        <p:spPr>
          <a:xfrm>
            <a:off x="457200" y="5562600"/>
            <a:ext cx="5005023" cy="102213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ts val="3600"/>
              </a:lnSpc>
            </a:pPr>
            <a:r>
              <a:rPr lang="en-US" sz="3600" b="1" dirty="0">
                <a:solidFill>
                  <a:srgbClr val="F9A807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</a:rPr>
              <a:t>And that’s why the formula for a triangle is: </a:t>
            </a:r>
            <a:endParaRPr lang="en-US" sz="3600" dirty="0"/>
          </a:p>
        </p:txBody>
      </p:sp>
      <p:grpSp>
        <p:nvGrpSpPr>
          <p:cNvPr id="2" name="Group 1"/>
          <p:cNvGrpSpPr/>
          <p:nvPr/>
        </p:nvGrpSpPr>
        <p:grpSpPr>
          <a:xfrm>
            <a:off x="4953000" y="3230880"/>
            <a:ext cx="3901440" cy="1764939"/>
            <a:chOff x="4953000" y="3230880"/>
            <a:chExt cx="3901440" cy="1764939"/>
          </a:xfrm>
        </p:grpSpPr>
        <p:grpSp>
          <p:nvGrpSpPr>
            <p:cNvPr id="14" name="Group 13"/>
            <p:cNvGrpSpPr/>
            <p:nvPr/>
          </p:nvGrpSpPr>
          <p:grpSpPr>
            <a:xfrm>
              <a:off x="4953000" y="3230880"/>
              <a:ext cx="3901440" cy="1764939"/>
              <a:chOff x="4953000" y="3230880"/>
              <a:chExt cx="3901440" cy="1764939"/>
            </a:xfrm>
          </p:grpSpPr>
          <p:grpSp>
            <p:nvGrpSpPr>
              <p:cNvPr id="21" name="Group 20"/>
              <p:cNvGrpSpPr/>
              <p:nvPr/>
            </p:nvGrpSpPr>
            <p:grpSpPr>
              <a:xfrm>
                <a:off x="5562600" y="3230880"/>
                <a:ext cx="3291840" cy="1417320"/>
                <a:chOff x="5486400" y="3121480"/>
                <a:chExt cx="3038856" cy="1276351"/>
              </a:xfrm>
            </p:grpSpPr>
            <p:sp>
              <p:nvSpPr>
                <p:cNvPr id="11" name="Isosceles Triangle 10"/>
                <p:cNvSpPr/>
                <p:nvPr/>
              </p:nvSpPr>
              <p:spPr>
                <a:xfrm rot="10800000">
                  <a:off x="6163056" y="3121481"/>
                  <a:ext cx="2362200" cy="1276350"/>
                </a:xfrm>
                <a:prstGeom prst="triangle">
                  <a:avLst>
                    <a:gd name="adj" fmla="val 28571"/>
                  </a:avLst>
                </a:prstGeom>
                <a:solidFill>
                  <a:schemeClr val="accent1">
                    <a:alpha val="45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2" name="Isosceles Triangle 11"/>
                <p:cNvSpPr/>
                <p:nvPr/>
              </p:nvSpPr>
              <p:spPr>
                <a:xfrm>
                  <a:off x="5486400" y="3121480"/>
                  <a:ext cx="2362200" cy="1276351"/>
                </a:xfrm>
                <a:prstGeom prst="triangle">
                  <a:avLst>
                    <a:gd name="adj" fmla="val 28571"/>
                  </a:avLst>
                </a:prstGeom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sp>
            <p:nvSpPr>
              <p:cNvPr id="26" name="TextBox 25"/>
              <p:cNvSpPr txBox="1"/>
              <p:nvPr/>
            </p:nvSpPr>
            <p:spPr>
              <a:xfrm>
                <a:off x="6542176" y="4592648"/>
                <a:ext cx="838200" cy="40317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2000" b="1" dirty="0">
                    <a:solidFill>
                      <a:schemeClr val="bg1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  <a:latin typeface="Times New Roman" pitchFamily="18" charset="0"/>
                    <a:cs typeface="Times New Roman" pitchFamily="18" charset="0"/>
                  </a:rPr>
                  <a:t>base</a:t>
                </a:r>
              </a:p>
            </p:txBody>
          </p:sp>
          <p:sp>
            <p:nvSpPr>
              <p:cNvPr id="28" name="TextBox 27"/>
              <p:cNvSpPr txBox="1"/>
              <p:nvPr/>
            </p:nvSpPr>
            <p:spPr>
              <a:xfrm>
                <a:off x="4953000" y="3737954"/>
                <a:ext cx="1066800" cy="40317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2000" b="1" dirty="0">
                    <a:solidFill>
                      <a:schemeClr val="bg1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  <a:latin typeface="Times New Roman" pitchFamily="18" charset="0"/>
                    <a:cs typeface="Times New Roman" pitchFamily="18" charset="0"/>
                  </a:rPr>
                  <a:t>height</a:t>
                </a:r>
              </a:p>
            </p:txBody>
          </p:sp>
          <p:cxnSp>
            <p:nvCxnSpPr>
              <p:cNvPr id="31" name="Straight Connector 30"/>
              <p:cNvCxnSpPr/>
              <p:nvPr/>
            </p:nvCxnSpPr>
            <p:spPr>
              <a:xfrm>
                <a:off x="6295587" y="3255264"/>
                <a:ext cx="0" cy="1252728"/>
              </a:xfrm>
              <a:prstGeom prst="line">
                <a:avLst/>
              </a:prstGeom>
              <a:ln w="28575">
                <a:solidFill>
                  <a:schemeClr val="bg1"/>
                </a:solidFill>
                <a:prstDash val="sysDash"/>
              </a:ln>
              <a:effectLst>
                <a:outerShdw blurRad="50800" dist="12700" dir="8100000" algn="tr" rotWithShape="0">
                  <a:prstClr val="black">
                    <a:alpha val="40000"/>
                  </a:prstClr>
                </a:outerShdw>
              </a:effectLst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32" name="Arc 31"/>
              <p:cNvSpPr/>
              <p:nvPr/>
            </p:nvSpPr>
            <p:spPr>
              <a:xfrm rot="18428706">
                <a:off x="5269243" y="3680417"/>
                <a:ext cx="1109090" cy="962311"/>
              </a:xfrm>
              <a:prstGeom prst="arc">
                <a:avLst>
                  <a:gd name="adj1" fmla="val 17065117"/>
                  <a:gd name="adj2" fmla="val 894101"/>
                </a:avLst>
              </a:prstGeom>
              <a:ln w="28575">
                <a:solidFill>
                  <a:schemeClr val="bg1"/>
                </a:solidFill>
                <a:headEnd type="none" w="med" len="med"/>
                <a:tailEnd type="triangle" w="med" len="med"/>
              </a:ln>
              <a:effectLst>
                <a:outerShdw blurRad="50800" dist="12700" dir="8100000" algn="tr" rotWithShape="0">
                  <a:prstClr val="black">
                    <a:alpha val="40000"/>
                  </a:prstClr>
                </a:outerShdw>
              </a:effectLst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36" name="Rectangle 35"/>
            <p:cNvSpPr/>
            <p:nvPr/>
          </p:nvSpPr>
          <p:spPr>
            <a:xfrm>
              <a:off x="6163056" y="4498848"/>
              <a:ext cx="137160" cy="137160"/>
            </a:xfrm>
            <a:prstGeom prst="rect">
              <a:avLst/>
            </a:prstGeom>
            <a:noFill/>
            <a:ln w="28575">
              <a:solidFill>
                <a:schemeClr val="bg1"/>
              </a:solidFill>
            </a:ln>
            <a:effectLst>
              <a:outerShdw blurRad="50800" dist="12700" dir="8100000" algn="tr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46" name="Trapezoid 45"/>
          <p:cNvSpPr/>
          <p:nvPr/>
        </p:nvSpPr>
        <p:spPr>
          <a:xfrm rot="10052560" flipV="1">
            <a:off x="6948967" y="465821"/>
            <a:ext cx="867120" cy="396080"/>
          </a:xfrm>
          <a:prstGeom prst="trapezoid">
            <a:avLst>
              <a:gd name="adj" fmla="val 37374"/>
            </a:avLst>
          </a:prstGeom>
          <a:gradFill flip="none" rotWithShape="1">
            <a:gsLst>
              <a:gs pos="0">
                <a:schemeClr val="bg1"/>
              </a:gs>
              <a:gs pos="50000">
                <a:srgbClr val="FFC000"/>
              </a:gs>
              <a:gs pos="100000">
                <a:srgbClr val="FB8005"/>
              </a:gs>
            </a:gsLst>
            <a:lin ang="16200000" scaled="1"/>
            <a:tileRect/>
          </a:gradFill>
          <a:ln w="12700">
            <a:solidFill>
              <a:srgbClr val="FF05ED"/>
            </a:solidFill>
          </a:ln>
          <a:effectLst>
            <a:outerShdw blurRad="50800" dist="38100" dir="8100000" algn="tr" rotWithShape="0">
              <a:prstClr val="black">
                <a:alpha val="8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590579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7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" presetID="10" presetClass="entr" presetSubtype="0" fill="hold" nodeType="withEffect">
                                  <p:stCondLst>
                                    <p:cond delay="75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25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10" presetClass="entr" presetSubtype="0" fill="hold" nodeType="withEffect">
                                  <p:stCondLst>
                                    <p:cond delay="175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" dur="125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125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7" dur="125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22" presetClass="entr" presetSubtype="8" fill="hold" grpId="0" nodeType="withEffect">
                                  <p:stCondLst>
                                    <p:cond delay="150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0" dur="125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8" grpId="0"/>
      <p:bldP spid="19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Group 9"/>
          <p:cNvGrpSpPr/>
          <p:nvPr/>
        </p:nvGrpSpPr>
        <p:grpSpPr>
          <a:xfrm>
            <a:off x="942935" y="1447800"/>
            <a:ext cx="2843890" cy="1673352"/>
            <a:chOff x="966109" y="1524000"/>
            <a:chExt cx="2843890" cy="1673352"/>
          </a:xfrm>
        </p:grpSpPr>
        <p:sp>
          <p:nvSpPr>
            <p:cNvPr id="4" name="Oval Callout 3"/>
            <p:cNvSpPr/>
            <p:nvPr/>
          </p:nvSpPr>
          <p:spPr>
            <a:xfrm>
              <a:off x="966109" y="1524000"/>
              <a:ext cx="2843890" cy="1673352"/>
            </a:xfrm>
            <a:prstGeom prst="wedgeEllipseCallout">
              <a:avLst>
                <a:gd name="adj1" fmla="val 46036"/>
                <a:gd name="adj2" fmla="val 45485"/>
              </a:avLst>
            </a:prstGeom>
            <a:solidFill>
              <a:schemeClr val="bg1"/>
            </a:solidFill>
            <a:ln w="19050">
              <a:solidFill>
                <a:schemeClr val="tx1"/>
              </a:solidFill>
            </a:ln>
            <a:effectLst>
              <a:outerShdw blurRad="50800" dist="38100" dir="5400000" algn="t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" name="TextBox 5"/>
            <p:cNvSpPr txBox="1"/>
            <p:nvPr/>
          </p:nvSpPr>
          <p:spPr>
            <a:xfrm>
              <a:off x="1045302" y="1609188"/>
              <a:ext cx="2685504" cy="150297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>
                <a:lnSpc>
                  <a:spcPts val="2200"/>
                </a:lnSpc>
              </a:pPr>
              <a:r>
                <a:rPr lang="en-US" sz="2000" b="1" dirty="0"/>
                <a:t>I think I get</a:t>
              </a:r>
            </a:p>
            <a:p>
              <a:pPr algn="ctr">
                <a:lnSpc>
                  <a:spcPts val="2200"/>
                </a:lnSpc>
              </a:pPr>
              <a:r>
                <a:rPr lang="en-US" sz="2000" b="1" dirty="0"/>
                <a:t>it! And I heard that</a:t>
              </a:r>
            </a:p>
            <a:p>
              <a:pPr algn="ctr">
                <a:lnSpc>
                  <a:spcPts val="2200"/>
                </a:lnSpc>
              </a:pPr>
              <a:r>
                <a:rPr lang="en-US" sz="2000" b="1" dirty="0"/>
                <a:t>taking half of a number</a:t>
              </a:r>
            </a:p>
            <a:p>
              <a:pPr algn="ctr">
                <a:lnSpc>
                  <a:spcPts val="2200"/>
                </a:lnSpc>
              </a:pPr>
              <a:r>
                <a:rPr lang="en-US" sz="2000" b="1" dirty="0"/>
                <a:t>is the same thing as</a:t>
              </a:r>
            </a:p>
            <a:p>
              <a:pPr algn="ctr">
                <a:lnSpc>
                  <a:spcPts val="2200"/>
                </a:lnSpc>
              </a:pPr>
              <a:r>
                <a:rPr lang="en-US" sz="2000" b="1" dirty="0"/>
                <a:t>dividing by 2.</a:t>
              </a:r>
              <a:endParaRPr lang="en-US" sz="2000" dirty="0"/>
            </a:p>
          </p:txBody>
        </p:sp>
      </p:grpSp>
      <p:grpSp>
        <p:nvGrpSpPr>
          <p:cNvPr id="7" name="Group 6"/>
          <p:cNvGrpSpPr/>
          <p:nvPr/>
        </p:nvGrpSpPr>
        <p:grpSpPr>
          <a:xfrm>
            <a:off x="4938540" y="1447800"/>
            <a:ext cx="3214860" cy="1765921"/>
            <a:chOff x="6019800" y="1575469"/>
            <a:chExt cx="3214860" cy="1765921"/>
          </a:xfrm>
        </p:grpSpPr>
        <p:sp>
          <p:nvSpPr>
            <p:cNvPr id="8" name="Oval Callout 7"/>
            <p:cNvSpPr/>
            <p:nvPr/>
          </p:nvSpPr>
          <p:spPr>
            <a:xfrm>
              <a:off x="6019800" y="1575469"/>
              <a:ext cx="3214860" cy="1765921"/>
            </a:xfrm>
            <a:prstGeom prst="wedgeEllipseCallout">
              <a:avLst>
                <a:gd name="adj1" fmla="val -37927"/>
                <a:gd name="adj2" fmla="val 48731"/>
              </a:avLst>
            </a:prstGeom>
            <a:solidFill>
              <a:schemeClr val="bg1"/>
            </a:solidFill>
            <a:ln w="19050">
              <a:solidFill>
                <a:schemeClr val="tx1"/>
              </a:solidFill>
            </a:ln>
            <a:effectLst>
              <a:outerShdw blurRad="50800" dist="38100" dir="5400000" algn="t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" name="TextBox 8"/>
            <p:cNvSpPr txBox="1"/>
            <p:nvPr/>
          </p:nvSpPr>
          <p:spPr>
            <a:xfrm>
              <a:off x="6019800" y="1588579"/>
              <a:ext cx="3214860" cy="163121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000" b="1" dirty="0"/>
                <a:t>So to find</a:t>
              </a:r>
            </a:p>
            <a:p>
              <a:pPr algn="ctr"/>
              <a:r>
                <a:rPr lang="en-US" sz="2000" b="1" dirty="0"/>
                <a:t>the area of a triangle,</a:t>
              </a:r>
            </a:p>
            <a:p>
              <a:pPr algn="ctr"/>
              <a:r>
                <a:rPr lang="en-US" sz="2000" b="1" dirty="0"/>
                <a:t>just multiply the base times  the height and divide</a:t>
              </a:r>
            </a:p>
            <a:p>
              <a:pPr algn="ctr"/>
              <a:r>
                <a:rPr lang="en-US" sz="2000" b="1" dirty="0"/>
                <a:t>that answer by 2?</a:t>
              </a:r>
              <a:endParaRPr lang="en-US" sz="2000" dirty="0"/>
            </a:p>
          </p:txBody>
        </p:sp>
      </p:grpSp>
      <p:sp>
        <p:nvSpPr>
          <p:cNvPr id="12" name="TextBox 11"/>
          <p:cNvSpPr txBox="1"/>
          <p:nvPr/>
        </p:nvSpPr>
        <p:spPr>
          <a:xfrm>
            <a:off x="752027" y="3341390"/>
            <a:ext cx="2772120" cy="106702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ts val="3800"/>
              </a:lnSpc>
            </a:pPr>
            <a:r>
              <a:rPr lang="en-US" sz="3600" b="1" dirty="0">
                <a:solidFill>
                  <a:srgbClr val="00B0F0"/>
                </a:solidFill>
                <a:effectLst>
                  <a:outerShdw blurRad="50800" dist="76200" dir="5400000" algn="t" rotWithShape="0">
                    <a:prstClr val="black"/>
                  </a:outerShdw>
                </a:effectLst>
              </a:rPr>
              <a:t>Well, you heard right!</a:t>
            </a:r>
            <a:endParaRPr lang="en-US" sz="3600" dirty="0">
              <a:solidFill>
                <a:srgbClr val="00B0F0"/>
              </a:solidFill>
            </a:endParaRPr>
          </a:p>
        </p:txBody>
      </p:sp>
      <p:sp>
        <p:nvSpPr>
          <p:cNvPr id="14" name="Rectangle 13"/>
          <p:cNvSpPr/>
          <p:nvPr/>
        </p:nvSpPr>
        <p:spPr>
          <a:xfrm>
            <a:off x="76200" y="76200"/>
            <a:ext cx="9006840" cy="6722477"/>
          </a:xfrm>
          <a:prstGeom prst="rect">
            <a:avLst/>
          </a:prstGeom>
          <a:noFill/>
          <a:ln w="133350">
            <a:solidFill>
              <a:srgbClr val="FFCC00"/>
            </a:solidFill>
          </a:ln>
          <a:scene3d>
            <a:camera prst="orthographicFront"/>
            <a:lightRig rig="threePt" dir="t"/>
          </a:scene3d>
          <a:sp3d>
            <a:bevelT w="152400" h="50800" prst="softRound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7" name="Picture 3" descr="C:\Users\Owner\AppData\Local\Microsoft\Windows\Temporary Internet Files\Content.IE5\A862DJDX\MM900043731[1].gif"/>
          <p:cNvPicPr>
            <a:picLocks noChangeAspect="1" noChangeArrowheads="1" noCrop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05040" y="1929731"/>
            <a:ext cx="1830432" cy="2351013"/>
          </a:xfrm>
          <a:prstGeom prst="rect">
            <a:avLst/>
          </a:prstGeom>
          <a:noFill/>
          <a:effectLst>
            <a:outerShdw blurRad="50800" dist="63500" dir="8100000" algn="tr" rotWithShape="0">
              <a:prstClr val="black"/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18" name="Group 17"/>
          <p:cNvGrpSpPr/>
          <p:nvPr/>
        </p:nvGrpSpPr>
        <p:grpSpPr>
          <a:xfrm>
            <a:off x="223013" y="228600"/>
            <a:ext cx="8530419" cy="858429"/>
            <a:chOff x="141545" y="228600"/>
            <a:chExt cx="8530419" cy="858429"/>
          </a:xfrm>
        </p:grpSpPr>
        <p:grpSp>
          <p:nvGrpSpPr>
            <p:cNvPr id="19" name="Group 18"/>
            <p:cNvGrpSpPr/>
            <p:nvPr/>
          </p:nvGrpSpPr>
          <p:grpSpPr>
            <a:xfrm>
              <a:off x="1487435" y="256032"/>
              <a:ext cx="5910379" cy="830997"/>
              <a:chOff x="-196585" y="194338"/>
              <a:chExt cx="5910379" cy="830997"/>
            </a:xfrm>
          </p:grpSpPr>
          <p:sp>
            <p:nvSpPr>
              <p:cNvPr id="25" name="Parallelogram 24"/>
              <p:cNvSpPr/>
              <p:nvPr/>
            </p:nvSpPr>
            <p:spPr>
              <a:xfrm>
                <a:off x="-196585" y="228600"/>
                <a:ext cx="5910379" cy="731520"/>
              </a:xfrm>
              <a:prstGeom prst="parallelogram">
                <a:avLst/>
              </a:prstGeom>
              <a:gradFill flip="none" rotWithShape="1">
                <a:gsLst>
                  <a:gs pos="0">
                    <a:srgbClr val="7030A0"/>
                  </a:gs>
                  <a:gs pos="50000">
                    <a:srgbClr val="BC0CAF"/>
                  </a:gs>
                  <a:gs pos="100000">
                    <a:schemeClr val="bg1"/>
                  </a:gs>
                </a:gsLst>
                <a:lin ang="16200000" scaled="1"/>
                <a:tileRect/>
              </a:gradFill>
              <a:ln w="19050">
                <a:solidFill>
                  <a:srgbClr val="FFC000"/>
                </a:solidFill>
              </a:ln>
              <a:effectLst>
                <a:outerShdw blurRad="50800" dist="50800" dir="8100000" algn="tr" rotWithShape="0">
                  <a:prstClr val="black"/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6" name="TextBox 25"/>
              <p:cNvSpPr txBox="1"/>
              <p:nvPr/>
            </p:nvSpPr>
            <p:spPr>
              <a:xfrm>
                <a:off x="-196585" y="194338"/>
                <a:ext cx="5910379" cy="830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  <a:scene3d>
                  <a:camera prst="orthographicFront"/>
                  <a:lightRig rig="threePt" dir="t"/>
                </a:scene3d>
                <a:sp3d extrusionH="57150">
                  <a:bevelT h="25400" prst="softRound"/>
                </a:sp3d>
              </a:bodyPr>
              <a:lstStyle/>
              <a:p>
                <a:pPr algn="ctr"/>
                <a:r>
                  <a:rPr lang="en-US" sz="4800" b="1" dirty="0">
                    <a:solidFill>
                      <a:srgbClr val="FFC000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  <a:latin typeface="AR CHRISTY" panose="02000000000000000000" pitchFamily="2" charset="0"/>
                  </a:rPr>
                  <a:t>Make a Connection!</a:t>
                </a:r>
              </a:p>
            </p:txBody>
          </p:sp>
        </p:grpSp>
        <p:sp>
          <p:nvSpPr>
            <p:cNvPr id="20" name="Rectangle 19"/>
            <p:cNvSpPr/>
            <p:nvPr/>
          </p:nvSpPr>
          <p:spPr>
            <a:xfrm>
              <a:off x="909132" y="228600"/>
              <a:ext cx="457200" cy="457200"/>
            </a:xfrm>
            <a:prstGeom prst="rect">
              <a:avLst/>
            </a:prstGeom>
            <a:gradFill flip="none" rotWithShape="1">
              <a:gsLst>
                <a:gs pos="0">
                  <a:srgbClr val="92D050">
                    <a:shade val="30000"/>
                    <a:satMod val="115000"/>
                  </a:srgbClr>
                </a:gs>
                <a:gs pos="50000">
                  <a:srgbClr val="92D050">
                    <a:shade val="67500"/>
                    <a:satMod val="115000"/>
                  </a:srgbClr>
                </a:gs>
                <a:gs pos="100000">
                  <a:srgbClr val="92D050">
                    <a:shade val="100000"/>
                    <a:satMod val="115000"/>
                  </a:srgbClr>
                </a:gs>
              </a:gsLst>
              <a:lin ang="16200000" scaled="1"/>
              <a:tileRect/>
            </a:gradFill>
            <a:ln w="12700">
              <a:solidFill>
                <a:schemeClr val="bg1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" name="Right Triangle 20"/>
            <p:cNvSpPr/>
            <p:nvPr/>
          </p:nvSpPr>
          <p:spPr>
            <a:xfrm>
              <a:off x="604332" y="381000"/>
              <a:ext cx="762000" cy="533400"/>
            </a:xfrm>
            <a:prstGeom prst="rtTriangle">
              <a:avLst/>
            </a:prstGeom>
            <a:gradFill flip="none" rotWithShape="1">
              <a:gsLst>
                <a:gs pos="0">
                  <a:srgbClr val="FCDE04"/>
                </a:gs>
                <a:gs pos="50000">
                  <a:srgbClr val="FFFF00"/>
                </a:gs>
                <a:gs pos="96000">
                  <a:schemeClr val="bg1"/>
                </a:gs>
              </a:gsLst>
              <a:lin ang="16200000" scaled="1"/>
              <a:tileRect/>
            </a:gradFill>
            <a:ln w="12700">
              <a:solidFill>
                <a:srgbClr val="00B05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" name="Rectangle 21"/>
            <p:cNvSpPr/>
            <p:nvPr/>
          </p:nvSpPr>
          <p:spPr>
            <a:xfrm rot="2036944">
              <a:off x="7825938" y="354875"/>
              <a:ext cx="846026" cy="396081"/>
            </a:xfrm>
            <a:prstGeom prst="rect">
              <a:avLst/>
            </a:prstGeom>
            <a:gradFill flip="none" rotWithShape="1">
              <a:gsLst>
                <a:gs pos="0">
                  <a:srgbClr val="1DC4FF">
                    <a:shade val="30000"/>
                    <a:satMod val="115000"/>
                  </a:srgbClr>
                </a:gs>
                <a:gs pos="50000">
                  <a:srgbClr val="1DC4FF">
                    <a:shade val="67500"/>
                    <a:satMod val="115000"/>
                  </a:srgbClr>
                </a:gs>
                <a:gs pos="100000">
                  <a:srgbClr val="1DC4FF">
                    <a:shade val="100000"/>
                    <a:satMod val="115000"/>
                  </a:srgbClr>
                </a:gs>
              </a:gsLst>
              <a:lin ang="16200000" scaled="1"/>
              <a:tileRect/>
            </a:gradFill>
            <a:ln w="12700"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rgbClr val="1DC4FF"/>
                </a:solidFill>
              </a:endParaRPr>
            </a:p>
          </p:txBody>
        </p:sp>
        <p:sp>
          <p:nvSpPr>
            <p:cNvPr id="23" name="Parallelogram 22"/>
            <p:cNvSpPr/>
            <p:nvPr/>
          </p:nvSpPr>
          <p:spPr>
            <a:xfrm rot="20936523" flipV="1">
              <a:off x="141545" y="524951"/>
              <a:ext cx="1072896" cy="289243"/>
            </a:xfrm>
            <a:prstGeom prst="parallelogram">
              <a:avLst>
                <a:gd name="adj" fmla="val 59698"/>
              </a:avLst>
            </a:prstGeom>
            <a:gradFill flip="none" rotWithShape="1">
              <a:gsLst>
                <a:gs pos="0">
                  <a:srgbClr val="FF6DFF"/>
                </a:gs>
                <a:gs pos="50000">
                  <a:srgbClr val="BC0CAF"/>
                </a:gs>
                <a:gs pos="100000">
                  <a:srgbClr val="940A8A"/>
                </a:gs>
              </a:gsLst>
              <a:lin ang="16200000" scaled="1"/>
              <a:tileRect/>
            </a:gradFill>
            <a:ln w="12700"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7" name="TextBox 26"/>
          <p:cNvSpPr txBox="1"/>
          <p:nvPr/>
        </p:nvSpPr>
        <p:spPr>
          <a:xfrm>
            <a:off x="5269758" y="3657600"/>
            <a:ext cx="2274042" cy="5797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ts val="3800"/>
              </a:lnSpc>
            </a:pPr>
            <a:r>
              <a:rPr lang="en-US" sz="3600" b="1" dirty="0">
                <a:solidFill>
                  <a:srgbClr val="00B0F0"/>
                </a:solidFill>
                <a:effectLst>
                  <a:outerShdw blurRad="50800" dist="76200" dir="5400000" algn="t" rotWithShape="0">
                    <a:prstClr val="black"/>
                  </a:outerShdw>
                </a:effectLst>
              </a:rPr>
              <a:t>That’s it!</a:t>
            </a:r>
            <a:endParaRPr lang="en-US" sz="3600" dirty="0">
              <a:solidFill>
                <a:srgbClr val="00B0F0"/>
              </a:solidFill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883920" y="4571777"/>
            <a:ext cx="7391399" cy="106695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ts val="3800"/>
              </a:lnSpc>
            </a:pPr>
            <a:r>
              <a:rPr lang="en-US" sz="3600" b="1" dirty="0">
                <a:solidFill>
                  <a:srgbClr val="F9A807"/>
                </a:solidFill>
                <a:effectLst>
                  <a:outerShdw blurRad="50800" dist="76200" dir="5400000" algn="t" rotWithShape="0">
                    <a:prstClr val="black"/>
                  </a:outerShdw>
                </a:effectLst>
              </a:rPr>
              <a:t>You can use either formula to find the area of a triangle: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Rectangle 10"/>
              <p:cNvSpPr/>
              <p:nvPr/>
            </p:nvSpPr>
            <p:spPr>
              <a:xfrm>
                <a:off x="457200" y="5562600"/>
                <a:ext cx="8153400" cy="934166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 algn="ctr">
                  <a:spcAft>
                    <a:spcPts val="2400"/>
                  </a:spcAft>
                </a:pPr>
                <a14:m>
                  <m:oMath xmlns:m="http://schemas.openxmlformats.org/officeDocument/2006/math">
                    <m:r>
                      <a:rPr lang="en-US" sz="3800" b="1" i="1" dirty="0" smtClean="0">
                        <a:solidFill>
                          <a:schemeClr val="bg1"/>
                        </a:solidFill>
                        <a:effectLst>
                          <a:outerShdw blurRad="50800" dist="50800" dir="8100000" algn="tr" rotWithShape="0">
                            <a:prstClr val="black"/>
                          </a:outerShdw>
                        </a:effectLst>
                        <a:latin typeface="Cambria Math"/>
                        <a:cs typeface="Times New Roman" pitchFamily="18" charset="0"/>
                      </a:rPr>
                      <m:t>𝑨</m:t>
                    </m:r>
                    <m:r>
                      <a:rPr lang="en-US" sz="3800" b="1" i="1" dirty="0" smtClean="0">
                        <a:solidFill>
                          <a:schemeClr val="bg1"/>
                        </a:solidFill>
                        <a:effectLst>
                          <a:outerShdw blurRad="50800" dist="50800" dir="8100000" algn="tr" rotWithShape="0">
                            <a:prstClr val="black"/>
                          </a:outerShdw>
                        </a:effectLst>
                        <a:latin typeface="Cambria Math"/>
                        <a:cs typeface="Times New Roman" pitchFamily="18" charset="0"/>
                      </a:rPr>
                      <m:t>=</m:t>
                    </m:r>
                    <m:f>
                      <m:fPr>
                        <m:ctrlPr>
                          <a:rPr lang="en-US" sz="3800" b="1" i="1" dirty="0">
                            <a:solidFill>
                              <a:schemeClr val="bg1"/>
                            </a:solidFill>
                            <a:effectLst>
                              <a:outerShdw blurRad="50800" dist="50800" dir="8100000" algn="tr" rotWithShape="0">
                                <a:prstClr val="black"/>
                              </a:outerShdw>
                            </a:effectLst>
                            <a:latin typeface="Cambria Math" panose="02040503050406030204" pitchFamily="18" charset="0"/>
                            <a:cs typeface="Times New Roman" pitchFamily="18" charset="0"/>
                          </a:rPr>
                        </m:ctrlPr>
                      </m:fPr>
                      <m:num>
                        <m:r>
                          <a:rPr lang="en-US" sz="3800" b="1" i="1" dirty="0">
                            <a:solidFill>
                              <a:schemeClr val="bg1"/>
                            </a:solidFill>
                            <a:effectLst>
                              <a:outerShdw blurRad="50800" dist="50800" dir="8100000" algn="tr" rotWithShape="0">
                                <a:prstClr val="black"/>
                              </a:outerShdw>
                            </a:effectLst>
                            <a:latin typeface="Cambria Math"/>
                            <a:cs typeface="Times New Roman" pitchFamily="18" charset="0"/>
                          </a:rPr>
                          <m:t>𝟏</m:t>
                        </m:r>
                      </m:num>
                      <m:den>
                        <m:r>
                          <a:rPr lang="en-US" sz="3800" b="1" i="1" dirty="0">
                            <a:solidFill>
                              <a:schemeClr val="bg1"/>
                            </a:solidFill>
                            <a:effectLst>
                              <a:outerShdw blurRad="50800" dist="50800" dir="8100000" algn="tr" rotWithShape="0">
                                <a:prstClr val="black"/>
                              </a:outerShdw>
                            </a:effectLst>
                            <a:latin typeface="Cambria Math"/>
                            <a:cs typeface="Times New Roman" pitchFamily="18" charset="0"/>
                          </a:rPr>
                          <m:t>𝟐</m:t>
                        </m:r>
                      </m:den>
                    </m:f>
                    <m:r>
                      <a:rPr lang="en-US" sz="3800" b="1" i="1" dirty="0" smtClean="0">
                        <a:solidFill>
                          <a:schemeClr val="bg1"/>
                        </a:solidFill>
                        <a:effectLst>
                          <a:outerShdw blurRad="50800" dist="50800" dir="8100000" algn="tr" rotWithShape="0">
                            <a:prstClr val="black"/>
                          </a:outerShdw>
                        </a:effectLst>
                        <a:latin typeface="Cambria Math"/>
                        <a:ea typeface="Cambria Math"/>
                        <a:cs typeface="Times New Roman" pitchFamily="18" charset="0"/>
                      </a:rPr>
                      <m:t>×</m:t>
                    </m:r>
                    <m:r>
                      <a:rPr lang="en-US" sz="3800" b="1" i="1" dirty="0">
                        <a:solidFill>
                          <a:schemeClr val="bg1"/>
                        </a:solidFill>
                        <a:effectLst>
                          <a:outerShdw blurRad="50800" dist="50800" dir="8100000" algn="tr" rotWithShape="0">
                            <a:prstClr val="black"/>
                          </a:outerShdw>
                        </a:effectLst>
                        <a:latin typeface="Cambria Math"/>
                        <a:cs typeface="Times New Roman" pitchFamily="18" charset="0"/>
                      </a:rPr>
                      <m:t>𝒃</m:t>
                    </m:r>
                    <m:r>
                      <a:rPr lang="en-US" sz="3800" b="1" i="1" dirty="0">
                        <a:solidFill>
                          <a:schemeClr val="bg1"/>
                        </a:solidFill>
                        <a:effectLst>
                          <a:outerShdw blurRad="50800" dist="50800" dir="8100000" algn="tr" rotWithShape="0">
                            <a:prstClr val="black"/>
                          </a:outerShdw>
                        </a:effectLst>
                        <a:latin typeface="Cambria Math"/>
                        <a:ea typeface="Cambria Math"/>
                        <a:cs typeface="Times New Roman" pitchFamily="18" charset="0"/>
                      </a:rPr>
                      <m:t>×</m:t>
                    </m:r>
                    <m:r>
                      <a:rPr lang="en-US" sz="3800" b="1" i="1" dirty="0">
                        <a:solidFill>
                          <a:schemeClr val="bg1"/>
                        </a:solidFill>
                        <a:effectLst>
                          <a:outerShdw blurRad="50800" dist="50800" dir="8100000" algn="tr" rotWithShape="0">
                            <a:prstClr val="black"/>
                          </a:outerShdw>
                        </a:effectLst>
                        <a:latin typeface="Cambria Math"/>
                        <a:cs typeface="Times New Roman" pitchFamily="18" charset="0"/>
                      </a:rPr>
                      <m:t>𝒉</m:t>
                    </m:r>
                  </m:oMath>
                </a14:m>
                <a:r>
                  <a:rPr lang="en-US" sz="3600" dirty="0">
                    <a:solidFill>
                      <a:schemeClr val="bg1"/>
                    </a:solidFill>
                    <a:effectLst>
                      <a:outerShdw blurRad="50800" dist="50800" dir="8100000" algn="tr" rotWithShape="0">
                        <a:prstClr val="black"/>
                      </a:outerShdw>
                    </a:effectLst>
                    <a:latin typeface="Times New Roman" pitchFamily="18" charset="0"/>
                    <a:cs typeface="Times New Roman" pitchFamily="18" charset="0"/>
                  </a:rPr>
                  <a:t>    </a:t>
                </a:r>
                <a:r>
                  <a:rPr lang="en-US" sz="3600" b="1" dirty="0">
                    <a:solidFill>
                      <a:srgbClr val="F9A807"/>
                    </a:solidFill>
                    <a:effectLst>
                      <a:outerShdw blurRad="50800" dist="50800" dir="8100000" algn="tr" rotWithShape="0">
                        <a:prstClr val="black"/>
                      </a:outerShdw>
                    </a:effectLst>
                  </a:rPr>
                  <a:t>or</a:t>
                </a:r>
                <a:r>
                  <a:rPr lang="en-US" sz="3600" b="1" dirty="0">
                    <a:solidFill>
                      <a:srgbClr val="F9A807"/>
                    </a:solidFill>
                    <a:effectLst>
                      <a:outerShdw blurRad="50800" dist="50800" dir="8100000" algn="tr" rotWithShape="0">
                        <a:prstClr val="black"/>
                      </a:outerShdw>
                    </a:effectLst>
                    <a:latin typeface="Tempus Sans ITC" pitchFamily="82" charset="0"/>
                  </a:rPr>
                  <a:t>    </a:t>
                </a:r>
                <a14:m>
                  <m:oMath xmlns:m="http://schemas.openxmlformats.org/officeDocument/2006/math">
                    <m:r>
                      <a:rPr lang="en-US" sz="3800" b="1" i="1" dirty="0" smtClean="0">
                        <a:solidFill>
                          <a:schemeClr val="bg1"/>
                        </a:solidFill>
                        <a:effectLst>
                          <a:outerShdw blurRad="50800" dist="50800" dir="8100000" algn="tr" rotWithShape="0">
                            <a:prstClr val="black"/>
                          </a:outerShdw>
                        </a:effectLst>
                        <a:latin typeface="Cambria Math"/>
                        <a:cs typeface="Times New Roman" pitchFamily="18" charset="0"/>
                      </a:rPr>
                      <m:t>𝑨</m:t>
                    </m:r>
                    <m:r>
                      <a:rPr lang="en-US" sz="3800" b="1" i="1" dirty="0" smtClean="0">
                        <a:solidFill>
                          <a:schemeClr val="bg1"/>
                        </a:solidFill>
                        <a:effectLst>
                          <a:outerShdw blurRad="50800" dist="50800" dir="8100000" algn="tr" rotWithShape="0">
                            <a:prstClr val="black"/>
                          </a:outerShdw>
                        </a:effectLst>
                        <a:latin typeface="Cambria Math"/>
                        <a:cs typeface="Times New Roman" pitchFamily="18" charset="0"/>
                      </a:rPr>
                      <m:t>=(</m:t>
                    </m:r>
                    <m:r>
                      <a:rPr lang="en-US" sz="3800" b="1" i="1" dirty="0" smtClean="0">
                        <a:solidFill>
                          <a:schemeClr val="bg1"/>
                        </a:solidFill>
                        <a:effectLst>
                          <a:outerShdw blurRad="50800" dist="50800" dir="8100000" algn="tr" rotWithShape="0">
                            <a:prstClr val="black"/>
                          </a:outerShdw>
                        </a:effectLst>
                        <a:latin typeface="Cambria Math"/>
                        <a:cs typeface="Times New Roman" pitchFamily="18" charset="0"/>
                      </a:rPr>
                      <m:t>𝒃</m:t>
                    </m:r>
                    <m:r>
                      <a:rPr lang="en-US" sz="3800" b="1" i="1" dirty="0">
                        <a:solidFill>
                          <a:schemeClr val="bg1"/>
                        </a:solidFill>
                        <a:effectLst>
                          <a:outerShdw blurRad="50800" dist="50800" dir="8100000" algn="tr" rotWithShape="0">
                            <a:prstClr val="black"/>
                          </a:outerShdw>
                        </a:effectLst>
                        <a:latin typeface="Cambria Math"/>
                        <a:ea typeface="Cambria Math"/>
                        <a:cs typeface="Times New Roman" pitchFamily="18" charset="0"/>
                      </a:rPr>
                      <m:t>×</m:t>
                    </m:r>
                    <m:r>
                      <a:rPr lang="en-US" sz="3800" b="1" i="1" dirty="0">
                        <a:solidFill>
                          <a:schemeClr val="bg1"/>
                        </a:solidFill>
                        <a:effectLst>
                          <a:outerShdw blurRad="50800" dist="50800" dir="8100000" algn="tr" rotWithShape="0">
                            <a:prstClr val="black"/>
                          </a:outerShdw>
                        </a:effectLst>
                        <a:latin typeface="Cambria Math"/>
                        <a:cs typeface="Times New Roman" pitchFamily="18" charset="0"/>
                      </a:rPr>
                      <m:t>𝒉</m:t>
                    </m:r>
                    <m:r>
                      <a:rPr lang="en-US" sz="3800" b="1" i="1" dirty="0" smtClean="0">
                        <a:solidFill>
                          <a:schemeClr val="bg1"/>
                        </a:solidFill>
                        <a:effectLst>
                          <a:outerShdw blurRad="50800" dist="50800" dir="8100000" algn="tr" rotWithShape="0">
                            <a:prstClr val="black"/>
                          </a:outerShdw>
                        </a:effectLst>
                        <a:latin typeface="Cambria Math"/>
                        <a:cs typeface="Times New Roman" pitchFamily="18" charset="0"/>
                      </a:rPr>
                      <m:t>)</m:t>
                    </m:r>
                    <m:r>
                      <a:rPr lang="en-US" sz="3800" b="1" i="1" dirty="0">
                        <a:solidFill>
                          <a:schemeClr val="bg1"/>
                        </a:solidFill>
                        <a:effectLst>
                          <a:outerShdw blurRad="50800" dist="50800" dir="8100000" algn="tr" rotWithShape="0">
                            <a:prstClr val="black"/>
                          </a:outerShdw>
                        </a:effectLst>
                        <a:latin typeface="Cambria Math"/>
                        <a:ea typeface="Cambria Math"/>
                        <a:cs typeface="Times New Roman" pitchFamily="18" charset="0"/>
                      </a:rPr>
                      <m:t>÷</m:t>
                    </m:r>
                    <m:r>
                      <a:rPr lang="en-US" sz="3800" b="1" i="1" dirty="0">
                        <a:solidFill>
                          <a:schemeClr val="bg1"/>
                        </a:solidFill>
                        <a:effectLst>
                          <a:outerShdw blurRad="50800" dist="50800" dir="8100000" algn="tr" rotWithShape="0">
                            <a:prstClr val="black"/>
                          </a:outerShdw>
                        </a:effectLst>
                        <a:latin typeface="Cambria Math"/>
                        <a:ea typeface="Cambria Math"/>
                        <a:cs typeface="Times New Roman" pitchFamily="18" charset="0"/>
                      </a:rPr>
                      <m:t>𝟐</m:t>
                    </m:r>
                  </m:oMath>
                </a14:m>
                <a:r>
                  <a:rPr lang="en-US" sz="3800" dirty="0">
                    <a:solidFill>
                      <a:schemeClr val="bg1"/>
                    </a:solidFill>
                    <a:effectLst>
                      <a:outerShdw blurRad="50800" dist="50800" dir="8100000" algn="tr" rotWithShape="0">
                        <a:prstClr val="black"/>
                      </a:outerShdw>
                    </a:effectLst>
                    <a:latin typeface="Times New Roman" pitchFamily="18" charset="0"/>
                    <a:cs typeface="Times New Roman" pitchFamily="18" charset="0"/>
                  </a:rPr>
                  <a:t> </a:t>
                </a:r>
                <a:endParaRPr lang="en-US" sz="3800" dirty="0">
                  <a:effectLst>
                    <a:outerShdw blurRad="50800" dist="50800" dir="8100000" algn="tr" rotWithShape="0">
                      <a:prstClr val="black"/>
                    </a:outerShdw>
                  </a:effectLst>
                  <a:latin typeface="Times New Roman" pitchFamily="18" charset="0"/>
                  <a:cs typeface="Times New Roman" pitchFamily="18" charset="0"/>
                </a:endParaRPr>
              </a:p>
            </p:txBody>
          </p:sp>
        </mc:Choice>
        <mc:Fallback xmlns="">
          <p:sp>
            <p:nvSpPr>
              <p:cNvPr id="11" name="Rectangle 10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57200" y="5562600"/>
                <a:ext cx="8153400" cy="934166"/>
              </a:xfrm>
              <a:prstGeom prst="rect">
                <a:avLst/>
              </a:prstGeom>
              <a:blipFill rotWithShape="1">
                <a:blip r:embed="rId3"/>
                <a:stretch>
                  <a:fillRect b="-1764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8" name="Trapezoid 27"/>
          <p:cNvSpPr/>
          <p:nvPr/>
        </p:nvSpPr>
        <p:spPr>
          <a:xfrm rot="10052560" flipV="1">
            <a:off x="7482367" y="465821"/>
            <a:ext cx="867120" cy="396080"/>
          </a:xfrm>
          <a:prstGeom prst="trapezoid">
            <a:avLst>
              <a:gd name="adj" fmla="val 37374"/>
            </a:avLst>
          </a:prstGeom>
          <a:gradFill flip="none" rotWithShape="1">
            <a:gsLst>
              <a:gs pos="0">
                <a:schemeClr val="bg1"/>
              </a:gs>
              <a:gs pos="50000">
                <a:srgbClr val="FFC000"/>
              </a:gs>
              <a:gs pos="100000">
                <a:srgbClr val="FB8005"/>
              </a:gs>
            </a:gsLst>
            <a:lin ang="16200000" scaled="1"/>
            <a:tileRect/>
          </a:gradFill>
          <a:ln w="12700">
            <a:solidFill>
              <a:srgbClr val="FF05ED"/>
            </a:solidFill>
          </a:ln>
          <a:effectLst>
            <a:outerShdw blurRad="50800" dist="38100" dir="8100000" algn="tr" rotWithShape="0">
              <a:prstClr val="black">
                <a:alpha val="8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8765936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25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125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2" dur="1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4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10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10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3" presetID="42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4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5" dur="1000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1000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ppt_y+.1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47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9" dur="125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0" dur="125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1" dur="125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/>
      <p:bldP spid="12" grpId="1"/>
      <p:bldP spid="27" grpId="0"/>
      <p:bldP spid="5" grpId="0"/>
      <p:bldP spid="11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30" name="TextBox 29"/>
              <p:cNvSpPr txBox="1"/>
              <p:nvPr/>
            </p:nvSpPr>
            <p:spPr>
              <a:xfrm>
                <a:off x="304800" y="6033468"/>
                <a:ext cx="2438400" cy="5959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Para xmlns:m="http://schemas.openxmlformats.org/officeDocument/2006/math">
                    <m:oMathParaPr>
                      <m:jc m:val="center"/>
                    </m:oMathParaPr>
                    <m:oMath xmlns:m="http://schemas.openxmlformats.org/officeDocument/2006/math"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𝑨</m:t>
                      </m:r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=</m:t>
                      </m:r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𝟔𝟔</m:t>
                      </m:r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÷</m:t>
                      </m:r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𝟐</m:t>
                      </m:r>
                    </m:oMath>
                  </m:oMathPara>
                </a14:m>
                <a:endParaRPr lang="en-US" sz="3200" b="1" dirty="0">
                  <a:solidFill>
                    <a:schemeClr val="bg1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endParaRPr>
              </a:p>
            </p:txBody>
          </p:sp>
        </mc:Choice>
        <mc:Fallback xmlns="">
          <p:sp>
            <p:nvSpPr>
              <p:cNvPr id="30" name="TextBox 2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04800" y="6033468"/>
                <a:ext cx="2438400" cy="595932"/>
              </a:xfrm>
              <a:prstGeom prst="rect">
                <a:avLst/>
              </a:prstGeom>
              <a:blipFill rotWithShape="1">
                <a:blip r:embed="rId2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2" name="Rectangle 21"/>
          <p:cNvSpPr/>
          <p:nvPr/>
        </p:nvSpPr>
        <p:spPr>
          <a:xfrm>
            <a:off x="76200" y="76200"/>
            <a:ext cx="9006840" cy="6722477"/>
          </a:xfrm>
          <a:prstGeom prst="rect">
            <a:avLst/>
          </a:prstGeom>
          <a:noFill/>
          <a:ln w="133350">
            <a:solidFill>
              <a:srgbClr val="FFCC00"/>
            </a:solidFill>
          </a:ln>
          <a:scene3d>
            <a:camera prst="orthographicFront"/>
            <a:lightRig rig="threePt" dir="t"/>
          </a:scene3d>
          <a:sp3d>
            <a:bevelT w="152400" h="50800" prst="softRound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29" name="Group 28"/>
          <p:cNvGrpSpPr/>
          <p:nvPr/>
        </p:nvGrpSpPr>
        <p:grpSpPr>
          <a:xfrm>
            <a:off x="855979" y="228600"/>
            <a:ext cx="7335133" cy="830997"/>
            <a:chOff x="774511" y="228600"/>
            <a:chExt cx="7335133" cy="830997"/>
          </a:xfrm>
        </p:grpSpPr>
        <p:grpSp>
          <p:nvGrpSpPr>
            <p:cNvPr id="34" name="Group 33"/>
            <p:cNvGrpSpPr/>
            <p:nvPr/>
          </p:nvGrpSpPr>
          <p:grpSpPr>
            <a:xfrm>
              <a:off x="2175957" y="228600"/>
              <a:ext cx="4524375" cy="830997"/>
              <a:chOff x="491937" y="166906"/>
              <a:chExt cx="4524375" cy="830997"/>
            </a:xfrm>
          </p:grpSpPr>
          <p:sp>
            <p:nvSpPr>
              <p:cNvPr id="41" name="Parallelogram 40"/>
              <p:cNvSpPr/>
              <p:nvPr/>
            </p:nvSpPr>
            <p:spPr>
              <a:xfrm>
                <a:off x="491937" y="228600"/>
                <a:ext cx="4524375" cy="731520"/>
              </a:xfrm>
              <a:prstGeom prst="parallelogram">
                <a:avLst/>
              </a:prstGeom>
              <a:gradFill flip="none" rotWithShape="1">
                <a:gsLst>
                  <a:gs pos="0">
                    <a:srgbClr val="7030A0"/>
                  </a:gs>
                  <a:gs pos="50000">
                    <a:srgbClr val="BC0CAF"/>
                  </a:gs>
                  <a:gs pos="100000">
                    <a:schemeClr val="bg1"/>
                  </a:gs>
                </a:gsLst>
                <a:lin ang="16200000" scaled="1"/>
                <a:tileRect/>
              </a:gradFill>
              <a:ln w="19050">
                <a:solidFill>
                  <a:srgbClr val="FFC000"/>
                </a:solidFill>
              </a:ln>
              <a:effectLst>
                <a:outerShdw blurRad="50800" dist="50800" dir="8100000" algn="tr" rotWithShape="0">
                  <a:prstClr val="black"/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2" name="TextBox 41"/>
              <p:cNvSpPr txBox="1"/>
              <p:nvPr/>
            </p:nvSpPr>
            <p:spPr>
              <a:xfrm>
                <a:off x="825312" y="166906"/>
                <a:ext cx="3962400" cy="830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  <a:scene3d>
                  <a:camera prst="orthographicFront"/>
                  <a:lightRig rig="threePt" dir="t"/>
                </a:scene3d>
                <a:sp3d extrusionH="57150">
                  <a:bevelT h="25400" prst="softRound"/>
                </a:sp3d>
              </a:bodyPr>
              <a:lstStyle/>
              <a:p>
                <a:pPr algn="ctr"/>
                <a:r>
                  <a:rPr lang="en-US" sz="4800" b="1" dirty="0">
                    <a:solidFill>
                      <a:srgbClr val="FFC000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  <a:latin typeface="AR CHRISTY" panose="02000000000000000000" pitchFamily="2" charset="0"/>
                  </a:rPr>
                  <a:t>It’s Your Turn!</a:t>
                </a:r>
              </a:p>
            </p:txBody>
          </p:sp>
        </p:grpSp>
        <p:sp>
          <p:nvSpPr>
            <p:cNvPr id="35" name="Rectangle 34"/>
            <p:cNvSpPr/>
            <p:nvPr/>
          </p:nvSpPr>
          <p:spPr>
            <a:xfrm>
              <a:off x="1542098" y="228600"/>
              <a:ext cx="457200" cy="457200"/>
            </a:xfrm>
            <a:prstGeom prst="rect">
              <a:avLst/>
            </a:prstGeom>
            <a:gradFill flip="none" rotWithShape="1">
              <a:gsLst>
                <a:gs pos="0">
                  <a:srgbClr val="92D050">
                    <a:shade val="30000"/>
                    <a:satMod val="115000"/>
                  </a:srgbClr>
                </a:gs>
                <a:gs pos="50000">
                  <a:srgbClr val="92D050">
                    <a:shade val="67500"/>
                    <a:satMod val="115000"/>
                  </a:srgbClr>
                </a:gs>
                <a:gs pos="100000">
                  <a:srgbClr val="92D050">
                    <a:shade val="100000"/>
                    <a:satMod val="115000"/>
                  </a:srgbClr>
                </a:gs>
              </a:gsLst>
              <a:lin ang="16200000" scaled="1"/>
              <a:tileRect/>
            </a:gradFill>
            <a:ln w="12700">
              <a:solidFill>
                <a:schemeClr val="bg1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" name="Right Triangle 36"/>
            <p:cNvSpPr/>
            <p:nvPr/>
          </p:nvSpPr>
          <p:spPr>
            <a:xfrm>
              <a:off x="1237298" y="381000"/>
              <a:ext cx="762000" cy="533400"/>
            </a:xfrm>
            <a:prstGeom prst="rtTriangle">
              <a:avLst/>
            </a:prstGeom>
            <a:gradFill flip="none" rotWithShape="1">
              <a:gsLst>
                <a:gs pos="0">
                  <a:srgbClr val="FCDE04"/>
                </a:gs>
                <a:gs pos="50000">
                  <a:srgbClr val="FFFF00"/>
                </a:gs>
                <a:gs pos="96000">
                  <a:schemeClr val="bg1"/>
                </a:gs>
              </a:gsLst>
              <a:lin ang="16200000" scaled="1"/>
              <a:tileRect/>
            </a:gradFill>
            <a:ln w="12700">
              <a:solidFill>
                <a:srgbClr val="00B05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" name="Rectangle 37"/>
            <p:cNvSpPr/>
            <p:nvPr/>
          </p:nvSpPr>
          <p:spPr>
            <a:xfrm rot="2036944">
              <a:off x="7263618" y="354875"/>
              <a:ext cx="846026" cy="396081"/>
            </a:xfrm>
            <a:prstGeom prst="rect">
              <a:avLst/>
            </a:prstGeom>
            <a:gradFill flip="none" rotWithShape="1">
              <a:gsLst>
                <a:gs pos="0">
                  <a:srgbClr val="1DC4FF">
                    <a:shade val="30000"/>
                    <a:satMod val="115000"/>
                  </a:srgbClr>
                </a:gs>
                <a:gs pos="50000">
                  <a:srgbClr val="1DC4FF">
                    <a:shade val="67500"/>
                    <a:satMod val="115000"/>
                  </a:srgbClr>
                </a:gs>
                <a:gs pos="100000">
                  <a:srgbClr val="1DC4FF">
                    <a:shade val="100000"/>
                    <a:satMod val="115000"/>
                  </a:srgbClr>
                </a:gs>
              </a:gsLst>
              <a:lin ang="16200000" scaled="1"/>
              <a:tileRect/>
            </a:gradFill>
            <a:ln w="12700"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rgbClr val="1DC4FF"/>
                </a:solidFill>
              </a:endParaRPr>
            </a:p>
          </p:txBody>
        </p:sp>
        <p:sp>
          <p:nvSpPr>
            <p:cNvPr id="39" name="Parallelogram 38"/>
            <p:cNvSpPr/>
            <p:nvPr/>
          </p:nvSpPr>
          <p:spPr>
            <a:xfrm rot="20936523" flipV="1">
              <a:off x="774511" y="524951"/>
              <a:ext cx="1072896" cy="289243"/>
            </a:xfrm>
            <a:prstGeom prst="parallelogram">
              <a:avLst>
                <a:gd name="adj" fmla="val 59698"/>
              </a:avLst>
            </a:prstGeom>
            <a:gradFill flip="none" rotWithShape="1">
              <a:gsLst>
                <a:gs pos="0">
                  <a:srgbClr val="FF6DFF"/>
                </a:gs>
                <a:gs pos="50000">
                  <a:srgbClr val="BC0CAF"/>
                </a:gs>
                <a:gs pos="100000">
                  <a:srgbClr val="940A8A"/>
                </a:gs>
              </a:gsLst>
              <a:lin ang="16200000" scaled="1"/>
              <a:tileRect/>
            </a:gradFill>
            <a:ln w="12700"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43" name="Rectangle 42"/>
          <p:cNvSpPr/>
          <p:nvPr/>
        </p:nvSpPr>
        <p:spPr>
          <a:xfrm>
            <a:off x="235063" y="1216152"/>
            <a:ext cx="8673874" cy="71218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ts val="2400"/>
              </a:lnSpc>
            </a:pPr>
            <a:r>
              <a:rPr lang="en-US" sz="2400" b="1" dirty="0">
                <a:solidFill>
                  <a:srgbClr val="FFFF00"/>
                </a:solidFill>
                <a:effectLst>
                  <a:outerShdw blurRad="50800" dist="38100" dir="8100000" algn="tr" rotWithShape="0">
                    <a:prstClr val="black"/>
                  </a:outerShdw>
                </a:effectLst>
              </a:rPr>
              <a:t>Find the area of the following triangles. Remember! You’re finding square units, so all labels should be units</a:t>
            </a:r>
            <a:r>
              <a:rPr lang="en-US" sz="2400" b="1" baseline="30000" dirty="0">
                <a:solidFill>
                  <a:srgbClr val="FFFF00"/>
                </a:solidFill>
                <a:effectLst>
                  <a:outerShdw blurRad="50800" dist="38100" dir="8100000" algn="tr" rotWithShape="0">
                    <a:prstClr val="black"/>
                  </a:outerShdw>
                </a:effectLst>
              </a:rPr>
              <a:t>2</a:t>
            </a:r>
            <a:r>
              <a:rPr lang="en-US" sz="2400" b="1" dirty="0">
                <a:solidFill>
                  <a:srgbClr val="FFFF00"/>
                </a:solidFill>
                <a:effectLst>
                  <a:outerShdw blurRad="50800" dist="38100" dir="8100000" algn="tr" rotWithShape="0">
                    <a:prstClr val="black"/>
                  </a:outerShdw>
                </a:effectLst>
              </a:rPr>
              <a:t>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4" name="Rectangle 13"/>
              <p:cNvSpPr/>
              <p:nvPr/>
            </p:nvSpPr>
            <p:spPr>
              <a:xfrm>
                <a:off x="3450365" y="4333454"/>
                <a:ext cx="2721835" cy="759182"/>
              </a:xfrm>
              <a:prstGeom prst="rect">
                <a:avLst/>
              </a:prstGeom>
              <a:ln>
                <a:solidFill>
                  <a:schemeClr val="bg1"/>
                </a:solidFill>
              </a:ln>
            </p:spPr>
            <p:txBody>
              <a:bodyPr wrap="none">
                <a:spAutoFit/>
              </a:bodyPr>
              <a:lstStyle/>
              <a:p>
                <a:pPr algn="ctr">
                  <a:lnSpc>
                    <a:spcPts val="5200"/>
                  </a:lnSpc>
                </a:pPr>
                <a14:m>
                  <m:oMath xmlns:m="http://schemas.openxmlformats.org/officeDocument/2006/math">
                    <m:r>
                      <a:rPr lang="en-US" sz="3200" b="1" i="1">
                        <a:solidFill>
                          <a:schemeClr val="bg1"/>
                        </a:solidFill>
                        <a:effectLst>
                          <a:outerShdw blurRad="50800" dist="38100" dir="8100000" algn="tr" rotWithShape="0">
                            <a:prstClr val="black"/>
                          </a:outerShdw>
                        </a:effectLst>
                        <a:latin typeface="Cambria Math"/>
                      </a:rPr>
                      <m:t>𝑨</m:t>
                    </m:r>
                    <m:r>
                      <a:rPr lang="en-US" sz="3200" b="1" i="1">
                        <a:solidFill>
                          <a:schemeClr val="bg1"/>
                        </a:solidFill>
                        <a:effectLst>
                          <a:outerShdw blurRad="50800" dist="38100" dir="8100000" algn="tr" rotWithShape="0">
                            <a:prstClr val="black"/>
                          </a:outerShdw>
                        </a:effectLst>
                        <a:latin typeface="Cambria Math"/>
                      </a:rPr>
                      <m:t>=</m:t>
                    </m:r>
                    <m:f>
                      <m:fPr>
                        <m:ctrlPr>
                          <a:rPr lang="en-US" sz="3200" b="1" i="1">
                            <a:solidFill>
                              <a:schemeClr val="bg1"/>
                            </a:solidFill>
                            <a:effectLst>
                              <a:outerShdw blurRad="50800" dist="38100" dir="8100000" algn="tr" rotWithShape="0">
                                <a:prstClr val="black"/>
                              </a:outerShdw>
                            </a:effectLst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US" sz="3200" b="1" i="1">
                            <a:solidFill>
                              <a:schemeClr val="bg1"/>
                            </a:solidFill>
                            <a:effectLst>
                              <a:outerShdw blurRad="50800" dist="38100" dir="8100000" algn="tr" rotWithShape="0">
                                <a:prstClr val="black"/>
                              </a:outerShdw>
                            </a:effectLst>
                            <a:latin typeface="Cambria Math"/>
                          </a:rPr>
                          <m:t>𝟏</m:t>
                        </m:r>
                      </m:num>
                      <m:den>
                        <m:r>
                          <a:rPr lang="en-US" sz="3200" b="1" i="1">
                            <a:solidFill>
                              <a:schemeClr val="bg1"/>
                            </a:solidFill>
                            <a:effectLst>
                              <a:outerShdw blurRad="50800" dist="38100" dir="8100000" algn="tr" rotWithShape="0">
                                <a:prstClr val="black"/>
                              </a:outerShdw>
                            </a:effectLst>
                            <a:latin typeface="Cambria Math"/>
                          </a:rPr>
                          <m:t>𝟐</m:t>
                        </m:r>
                      </m:den>
                    </m:f>
                    <m:r>
                      <a:rPr lang="en-US" sz="3200" b="1" i="1" smtClean="0">
                        <a:solidFill>
                          <a:schemeClr val="bg1"/>
                        </a:solidFill>
                        <a:effectLst>
                          <a:outerShdw blurRad="50800" dist="38100" dir="8100000" algn="tr" rotWithShape="0">
                            <a:prstClr val="black"/>
                          </a:outerShdw>
                        </a:effectLst>
                        <a:latin typeface="Cambria Math"/>
                        <a:ea typeface="Cambria Math"/>
                      </a:rPr>
                      <m:t>×</m:t>
                    </m:r>
                    <m:r>
                      <a:rPr lang="en-US" sz="3200" b="1" i="1">
                        <a:solidFill>
                          <a:schemeClr val="bg1"/>
                        </a:solidFill>
                        <a:effectLst>
                          <a:outerShdw blurRad="50800" dist="38100" dir="8100000" algn="tr" rotWithShape="0">
                            <a:prstClr val="black"/>
                          </a:outerShdw>
                        </a:effectLst>
                        <a:latin typeface="Cambria Math"/>
                      </a:rPr>
                      <m:t>𝒃</m:t>
                    </m:r>
                    <m:r>
                      <a:rPr lang="en-US" sz="3200" b="1" i="1">
                        <a:solidFill>
                          <a:schemeClr val="bg1"/>
                        </a:solidFill>
                        <a:effectLst>
                          <a:outerShdw blurRad="50800" dist="38100" dir="8100000" algn="tr" rotWithShape="0">
                            <a:prstClr val="black"/>
                          </a:outerShdw>
                        </a:effectLst>
                        <a:latin typeface="Cambria Math"/>
                        <a:ea typeface="Cambria Math"/>
                      </a:rPr>
                      <m:t>×</m:t>
                    </m:r>
                    <m:r>
                      <a:rPr lang="en-US" sz="3200" b="1" i="1">
                        <a:solidFill>
                          <a:schemeClr val="bg1"/>
                        </a:solidFill>
                        <a:effectLst>
                          <a:outerShdw blurRad="50800" dist="38100" dir="8100000" algn="tr" rotWithShape="0">
                            <a:prstClr val="black"/>
                          </a:outerShdw>
                        </a:effectLst>
                        <a:latin typeface="Cambria Math"/>
                      </a:rPr>
                      <m:t>𝒉</m:t>
                    </m:r>
                  </m:oMath>
                </a14:m>
                <a:r>
                  <a:rPr lang="en-US" sz="3200" b="1" dirty="0">
                    <a:solidFill>
                      <a:schemeClr val="bg1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</a:rPr>
                  <a:t> </a:t>
                </a:r>
              </a:p>
            </p:txBody>
          </p:sp>
        </mc:Choice>
        <mc:Fallback xmlns="">
          <p:sp>
            <p:nvSpPr>
              <p:cNvPr id="14" name="Rectangle 1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50365" y="4333454"/>
                <a:ext cx="2721835" cy="759182"/>
              </a:xfrm>
              <a:prstGeom prst="rect">
                <a:avLst/>
              </a:prstGeom>
              <a:blipFill rotWithShape="1">
                <a:blip r:embed="rId3"/>
                <a:stretch>
                  <a:fillRect b="-1587"/>
                </a:stretch>
              </a:blipFill>
              <a:ln>
                <a:solidFill>
                  <a:schemeClr val="bg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9" name="Rectangle 18"/>
              <p:cNvSpPr/>
              <p:nvPr/>
            </p:nvSpPr>
            <p:spPr>
              <a:xfrm>
                <a:off x="528618" y="5280018"/>
                <a:ext cx="3457613" cy="58477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ctr"/>
                <a14:m>
                  <m:oMathPara xmlns:m="http://schemas.openxmlformats.org/officeDocument/2006/math">
                    <m:oMathParaPr>
                      <m:jc m:val="center"/>
                    </m:oMathParaPr>
                    <m:oMath xmlns:m="http://schemas.openxmlformats.org/officeDocument/2006/math"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𝑨</m:t>
                      </m:r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= (</m:t>
                      </m:r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𝟔</m:t>
                      </m:r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×</m:t>
                      </m:r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𝟏𝟏</m:t>
                      </m:r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)÷</m:t>
                      </m:r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𝟐</m:t>
                      </m:r>
                    </m:oMath>
                  </m:oMathPara>
                </a14:m>
                <a:endParaRPr lang="en-US" sz="3200" b="1" dirty="0">
                  <a:solidFill>
                    <a:schemeClr val="bg1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endParaRPr>
              </a:p>
            </p:txBody>
          </p:sp>
        </mc:Choice>
        <mc:Fallback xmlns="">
          <p:sp>
            <p:nvSpPr>
              <p:cNvPr id="19" name="Rectangle 18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28618" y="5280018"/>
                <a:ext cx="3457613" cy="584775"/>
              </a:xfrm>
              <a:prstGeom prst="rect">
                <a:avLst/>
              </a:prstGeom>
              <a:blipFill rotWithShape="1"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1" name="Rectangle 20"/>
              <p:cNvSpPr/>
              <p:nvPr/>
            </p:nvSpPr>
            <p:spPr>
              <a:xfrm>
                <a:off x="2450318" y="6019800"/>
                <a:ext cx="1893082" cy="5959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=</m:t>
                      </m:r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𝟑𝟑</m:t>
                      </m:r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 </m:t>
                      </m:r>
                      <m:sSup>
                        <m:sSupPr>
                          <m:ctrlPr>
                            <a:rPr lang="en-US" sz="3200" b="1" i="1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sSupPr>
                        <m:e>
                          <m:r>
                            <a:rPr lang="en-US" sz="3200" b="1" i="1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  <a:ea typeface="Cambria Math"/>
                            </a:rPr>
                            <m:t>𝒊𝒏</m:t>
                          </m:r>
                        </m:e>
                        <m:sup>
                          <m:r>
                            <a:rPr lang="en-US" sz="3200" b="1" i="1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  <a:ea typeface="Cambria Math"/>
                            </a:rPr>
                            <m:t>𝟐</m:t>
                          </m:r>
                        </m:sup>
                      </m:sSup>
                    </m:oMath>
                  </m:oMathPara>
                </a14:m>
                <a:endParaRPr lang="en-US" sz="3200" dirty="0"/>
              </a:p>
            </p:txBody>
          </p:sp>
        </mc:Choice>
        <mc:Fallback xmlns="">
          <p:sp>
            <p:nvSpPr>
              <p:cNvPr id="21" name="Rectangle 20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450318" y="6019800"/>
                <a:ext cx="1893082" cy="595932"/>
              </a:xfrm>
              <a:prstGeom prst="rect">
                <a:avLst/>
              </a:prstGeom>
              <a:blipFill rotWithShape="1"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23" name="Group 22"/>
          <p:cNvGrpSpPr/>
          <p:nvPr/>
        </p:nvGrpSpPr>
        <p:grpSpPr>
          <a:xfrm>
            <a:off x="990600" y="2088094"/>
            <a:ext cx="2209800" cy="2712506"/>
            <a:chOff x="990600" y="1940159"/>
            <a:chExt cx="2209800" cy="2712506"/>
          </a:xfrm>
        </p:grpSpPr>
        <p:grpSp>
          <p:nvGrpSpPr>
            <p:cNvPr id="18" name="Group 17"/>
            <p:cNvGrpSpPr/>
            <p:nvPr/>
          </p:nvGrpSpPr>
          <p:grpSpPr>
            <a:xfrm>
              <a:off x="990600" y="1940159"/>
              <a:ext cx="2209800" cy="2712506"/>
              <a:chOff x="697553" y="1746330"/>
              <a:chExt cx="2209800" cy="2712506"/>
            </a:xfrm>
          </p:grpSpPr>
          <p:sp>
            <p:nvSpPr>
              <p:cNvPr id="5" name="Isosceles Triangle 4"/>
              <p:cNvSpPr/>
              <p:nvPr/>
            </p:nvSpPr>
            <p:spPr>
              <a:xfrm>
                <a:off x="697553" y="1746330"/>
                <a:ext cx="2209800" cy="2286000"/>
              </a:xfrm>
              <a:prstGeom prst="triangle">
                <a:avLst/>
              </a:prstGeom>
              <a:solidFill>
                <a:srgbClr val="FB8005"/>
              </a:solidFill>
              <a:ln>
                <a:solidFill>
                  <a:srgbClr val="FB8005"/>
                </a:solidFill>
              </a:ln>
              <a:effectLst>
                <a:outerShdw blurRad="50800" dist="38100" dir="8100000" algn="tr" rotWithShape="0">
                  <a:prstClr val="black">
                    <a:alpha val="40000"/>
                  </a:prstClr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6" name="TextBox 5"/>
              <p:cNvSpPr txBox="1"/>
              <p:nvPr/>
            </p:nvSpPr>
            <p:spPr>
              <a:xfrm>
                <a:off x="838200" y="1758589"/>
                <a:ext cx="457200" cy="46166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2400" b="1" dirty="0">
                    <a:solidFill>
                      <a:schemeClr val="bg1"/>
                    </a:solidFill>
                    <a:effectLst>
                      <a:outerShdw blurRad="50800" dist="50800" dir="8100000" algn="tr" rotWithShape="0">
                        <a:prstClr val="black"/>
                      </a:outerShdw>
                    </a:effectLst>
                  </a:rPr>
                  <a:t>1)</a:t>
                </a:r>
                <a:endParaRPr lang="en-US" sz="2400" dirty="0">
                  <a:solidFill>
                    <a:schemeClr val="bg1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</a:endParaRPr>
              </a:p>
            </p:txBody>
          </p:sp>
          <p:sp>
            <p:nvSpPr>
              <p:cNvPr id="9" name="TextBox 8"/>
              <p:cNvSpPr txBox="1"/>
              <p:nvPr/>
            </p:nvSpPr>
            <p:spPr>
              <a:xfrm>
                <a:off x="1465649" y="3997171"/>
                <a:ext cx="762000" cy="46166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2400" b="1" dirty="0">
                    <a:solidFill>
                      <a:schemeClr val="bg1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</a:rPr>
                  <a:t>6 in</a:t>
                </a:r>
                <a:endParaRPr lang="en-US" sz="2400" dirty="0">
                  <a:solidFill>
                    <a:schemeClr val="bg1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endParaRPr>
              </a:p>
            </p:txBody>
          </p:sp>
          <p:sp>
            <p:nvSpPr>
              <p:cNvPr id="10" name="TextBox 9"/>
              <p:cNvSpPr txBox="1"/>
              <p:nvPr/>
            </p:nvSpPr>
            <p:spPr>
              <a:xfrm>
                <a:off x="978987" y="2866644"/>
                <a:ext cx="926013" cy="43088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2200" b="1" dirty="0">
                    <a:solidFill>
                      <a:schemeClr val="bg1"/>
                    </a:solidFill>
                    <a:effectLst>
                      <a:outerShdw blurRad="50800" dist="25400" dir="8100000" algn="tr" rotWithShape="0">
                        <a:prstClr val="black"/>
                      </a:outerShdw>
                    </a:effectLst>
                  </a:rPr>
                  <a:t>11 in</a:t>
                </a:r>
                <a:endParaRPr lang="en-US" sz="2200" dirty="0">
                  <a:solidFill>
                    <a:schemeClr val="bg1"/>
                  </a:solidFill>
                  <a:effectLst>
                    <a:outerShdw blurRad="50800" dist="25400" dir="8100000" algn="tr" rotWithShape="0">
                      <a:prstClr val="black"/>
                    </a:outerShdw>
                  </a:effectLst>
                </a:endParaRPr>
              </a:p>
            </p:txBody>
          </p:sp>
          <p:sp>
            <p:nvSpPr>
              <p:cNvPr id="12" name="TextBox 11"/>
              <p:cNvSpPr txBox="1"/>
              <p:nvPr/>
            </p:nvSpPr>
            <p:spPr>
              <a:xfrm rot="3840000">
                <a:off x="2148401" y="2740993"/>
                <a:ext cx="875828" cy="46166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2400" b="1" dirty="0">
                    <a:solidFill>
                      <a:schemeClr val="bg1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</a:rPr>
                  <a:t>12 in</a:t>
                </a:r>
                <a:endParaRPr lang="en-US" sz="2400" dirty="0">
                  <a:solidFill>
                    <a:schemeClr val="bg1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endParaRPr>
              </a:p>
            </p:txBody>
          </p:sp>
          <p:cxnSp>
            <p:nvCxnSpPr>
              <p:cNvPr id="8" name="Straight Connector 7"/>
              <p:cNvCxnSpPr/>
              <p:nvPr/>
            </p:nvCxnSpPr>
            <p:spPr>
              <a:xfrm flipH="1">
                <a:off x="1797881" y="1753843"/>
                <a:ext cx="2609" cy="2139696"/>
              </a:xfrm>
              <a:prstGeom prst="line">
                <a:avLst/>
              </a:prstGeom>
              <a:ln w="28575">
                <a:solidFill>
                  <a:schemeClr val="bg1"/>
                </a:solidFill>
                <a:prstDash val="sysDash"/>
              </a:ln>
              <a:effectLst>
                <a:outerShdw blurRad="50800" dist="12700" dir="8100000" algn="tr" rotWithShape="0">
                  <a:prstClr val="black">
                    <a:alpha val="40000"/>
                  </a:prstClr>
                </a:outerShdw>
              </a:effectLst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44" name="Arc 43"/>
              <p:cNvSpPr/>
              <p:nvPr/>
            </p:nvSpPr>
            <p:spPr>
              <a:xfrm rot="17100000">
                <a:off x="1116153" y="2852928"/>
                <a:ext cx="932669" cy="453681"/>
              </a:xfrm>
              <a:prstGeom prst="arc">
                <a:avLst>
                  <a:gd name="adj1" fmla="val 17600498"/>
                  <a:gd name="adj2" fmla="val 389394"/>
                </a:avLst>
              </a:prstGeom>
              <a:ln w="28575">
                <a:solidFill>
                  <a:schemeClr val="bg1"/>
                </a:solidFill>
                <a:headEnd type="none" w="med" len="med"/>
                <a:tailEnd type="triangle" w="med" len="med"/>
              </a:ln>
              <a:effectLst>
                <a:outerShdw blurRad="50800" dist="12700" dir="8100000" algn="tr" rotWithShape="0">
                  <a:prstClr val="black">
                    <a:alpha val="40000"/>
                  </a:prstClr>
                </a:outerShdw>
              </a:effectLst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48" name="Rectangle 47"/>
            <p:cNvSpPr/>
            <p:nvPr/>
          </p:nvSpPr>
          <p:spPr>
            <a:xfrm>
              <a:off x="1956816" y="4088999"/>
              <a:ext cx="137160" cy="137160"/>
            </a:xfrm>
            <a:prstGeom prst="rect">
              <a:avLst/>
            </a:prstGeom>
            <a:noFill/>
            <a:ln w="28575">
              <a:solidFill>
                <a:schemeClr val="bg1"/>
              </a:solidFill>
            </a:ln>
            <a:effectLst>
              <a:outerShdw blurRad="50800" dist="12700" dir="8100000" algn="tr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54" name="Group 53"/>
          <p:cNvGrpSpPr/>
          <p:nvPr/>
        </p:nvGrpSpPr>
        <p:grpSpPr>
          <a:xfrm>
            <a:off x="4572000" y="2103120"/>
            <a:ext cx="4226052" cy="2023144"/>
            <a:chOff x="4572000" y="1867520"/>
            <a:chExt cx="4226052" cy="2023144"/>
          </a:xfrm>
        </p:grpSpPr>
        <p:sp>
          <p:nvSpPr>
            <p:cNvPr id="45" name="TextBox 44"/>
            <p:cNvSpPr txBox="1"/>
            <p:nvPr/>
          </p:nvSpPr>
          <p:spPr>
            <a:xfrm>
              <a:off x="4800600" y="1867520"/>
              <a:ext cx="457200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400" b="1" dirty="0">
                  <a:solidFill>
                    <a:schemeClr val="bg1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</a:rPr>
                <a:t>2)</a:t>
              </a:r>
              <a:endParaRPr lang="en-US" sz="2400" dirty="0">
                <a:solidFill>
                  <a:schemeClr val="bg1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</a:endParaRPr>
            </a:p>
          </p:txBody>
        </p:sp>
        <p:sp>
          <p:nvSpPr>
            <p:cNvPr id="20" name="Right Triangle 19"/>
            <p:cNvSpPr/>
            <p:nvPr/>
          </p:nvSpPr>
          <p:spPr>
            <a:xfrm flipH="1">
              <a:off x="4572000" y="2035992"/>
              <a:ext cx="3505200" cy="1393008"/>
            </a:xfrm>
            <a:prstGeom prst="rtTriangle">
              <a:avLst/>
            </a:prstGeom>
            <a:solidFill>
              <a:srgbClr val="00B0F0"/>
            </a:solidFill>
            <a:ln>
              <a:solidFill>
                <a:srgbClr val="00B0F0"/>
              </a:solidFill>
            </a:ln>
            <a:effectLst>
              <a:outerShdw blurRad="50800" dist="38100" dir="8100000" algn="tr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TextBox 45"/>
            <p:cNvSpPr txBox="1"/>
            <p:nvPr/>
          </p:nvSpPr>
          <p:spPr>
            <a:xfrm>
              <a:off x="6172200" y="3428999"/>
              <a:ext cx="990600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b="1" dirty="0">
                  <a:solidFill>
                    <a:schemeClr val="bg1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rPr>
                <a:t>9 m</a:t>
              </a:r>
              <a:endParaRPr lang="en-US" sz="2400" dirty="0">
                <a:solidFill>
                  <a:schemeClr val="bg1"/>
                </a:solidFill>
                <a:effectLst>
                  <a:outerShdw blurRad="50800" dist="38100" dir="8100000" algn="tr" rotWithShape="0">
                    <a:prstClr val="black"/>
                  </a:outerShdw>
                </a:effectLst>
              </a:endParaRPr>
            </a:p>
          </p:txBody>
        </p:sp>
        <p:sp>
          <p:nvSpPr>
            <p:cNvPr id="47" name="Rectangle 46"/>
            <p:cNvSpPr/>
            <p:nvPr/>
          </p:nvSpPr>
          <p:spPr>
            <a:xfrm>
              <a:off x="7946136" y="3291840"/>
              <a:ext cx="137160" cy="137160"/>
            </a:xfrm>
            <a:prstGeom prst="rect">
              <a:avLst/>
            </a:prstGeom>
            <a:noFill/>
            <a:ln w="19050">
              <a:solidFill>
                <a:schemeClr val="bg1"/>
              </a:solidFill>
            </a:ln>
            <a:effectLst>
              <a:outerShdw blurRad="50800" dist="12700" dir="8100000" algn="tr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TextBox 48"/>
            <p:cNvSpPr txBox="1"/>
            <p:nvPr/>
          </p:nvSpPr>
          <p:spPr>
            <a:xfrm>
              <a:off x="8014716" y="2501663"/>
              <a:ext cx="783336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b="1" dirty="0">
                  <a:solidFill>
                    <a:schemeClr val="bg1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rPr>
                <a:t>3 m</a:t>
              </a:r>
              <a:endParaRPr lang="en-US" sz="2400" dirty="0">
                <a:solidFill>
                  <a:schemeClr val="bg1"/>
                </a:solidFill>
                <a:effectLst>
                  <a:outerShdw blurRad="50800" dist="38100" dir="8100000" algn="tr" rotWithShape="0">
                    <a:prstClr val="black"/>
                  </a:outerShdw>
                </a:effectLst>
              </a:endParaRPr>
            </a:p>
          </p:txBody>
        </p:sp>
        <p:sp>
          <p:nvSpPr>
            <p:cNvPr id="50" name="TextBox 49"/>
            <p:cNvSpPr txBox="1"/>
            <p:nvPr/>
          </p:nvSpPr>
          <p:spPr>
            <a:xfrm rot="20335087">
              <a:off x="5829413" y="2301753"/>
              <a:ext cx="1160348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b="1" dirty="0">
                  <a:solidFill>
                    <a:schemeClr val="bg1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rPr>
                <a:t>9.5 m</a:t>
              </a:r>
              <a:endParaRPr lang="en-US" sz="2400" dirty="0">
                <a:solidFill>
                  <a:schemeClr val="bg1"/>
                </a:solidFill>
                <a:effectLst>
                  <a:outerShdw blurRad="50800" dist="38100" dir="8100000" algn="tr" rotWithShape="0">
                    <a:prstClr val="black"/>
                  </a:outerShdw>
                </a:effectLst>
              </a:endParaRPr>
            </a:p>
          </p:txBody>
        </p:sp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51" name="Rectangle 50"/>
              <p:cNvSpPr/>
              <p:nvPr/>
            </p:nvSpPr>
            <p:spPr>
              <a:xfrm>
                <a:off x="5151829" y="5282625"/>
                <a:ext cx="3212354" cy="58477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ctr"/>
                <a14:m>
                  <m:oMathPara xmlns:m="http://schemas.openxmlformats.org/officeDocument/2006/math">
                    <m:oMathParaPr>
                      <m:jc m:val="center"/>
                    </m:oMathParaPr>
                    <m:oMath xmlns:m="http://schemas.openxmlformats.org/officeDocument/2006/math"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𝑨</m:t>
                      </m:r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= (</m:t>
                      </m:r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𝟗</m:t>
                      </m:r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×</m:t>
                      </m:r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𝟑</m:t>
                      </m:r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)÷</m:t>
                      </m:r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𝟐</m:t>
                      </m:r>
                    </m:oMath>
                  </m:oMathPara>
                </a14:m>
                <a:endParaRPr lang="en-US" sz="3200" b="1" dirty="0">
                  <a:solidFill>
                    <a:schemeClr val="bg1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endParaRPr>
              </a:p>
            </p:txBody>
          </p:sp>
        </mc:Choice>
        <mc:Fallback xmlns="">
          <p:sp>
            <p:nvSpPr>
              <p:cNvPr id="51" name="Rectangle 50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151829" y="5282625"/>
                <a:ext cx="3212354" cy="584775"/>
              </a:xfrm>
              <a:prstGeom prst="rect">
                <a:avLst/>
              </a:prstGeom>
              <a:blipFill rotWithShape="1"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2" name="TextBox 51"/>
              <p:cNvSpPr txBox="1"/>
              <p:nvPr/>
            </p:nvSpPr>
            <p:spPr>
              <a:xfrm>
                <a:off x="4583918" y="6033468"/>
                <a:ext cx="2438400" cy="5959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Para xmlns:m="http://schemas.openxmlformats.org/officeDocument/2006/math">
                    <m:oMathParaPr>
                      <m:jc m:val="center"/>
                    </m:oMathParaPr>
                    <m:oMath xmlns:m="http://schemas.openxmlformats.org/officeDocument/2006/math"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𝑨</m:t>
                      </m:r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=</m:t>
                      </m:r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𝟐𝟕</m:t>
                      </m:r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÷</m:t>
                      </m:r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𝟐</m:t>
                      </m:r>
                    </m:oMath>
                  </m:oMathPara>
                </a14:m>
                <a:endParaRPr lang="en-US" sz="3200" b="1" dirty="0">
                  <a:solidFill>
                    <a:schemeClr val="bg1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endParaRPr>
              </a:p>
            </p:txBody>
          </p:sp>
        </mc:Choice>
        <mc:Fallback xmlns="">
          <p:sp>
            <p:nvSpPr>
              <p:cNvPr id="52" name="TextBox 5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583918" y="6033468"/>
                <a:ext cx="2438400" cy="595932"/>
              </a:xfrm>
              <a:prstGeom prst="rect">
                <a:avLst/>
              </a:prstGeom>
              <a:blipFill rotWithShape="1"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3" name="Rectangle 52"/>
              <p:cNvSpPr/>
              <p:nvPr/>
            </p:nvSpPr>
            <p:spPr>
              <a:xfrm>
                <a:off x="6781800" y="6033468"/>
                <a:ext cx="2191419" cy="595932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=</m:t>
                      </m:r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𝟏𝟑</m:t>
                      </m:r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.</m:t>
                      </m:r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𝟓</m:t>
                      </m:r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 </m:t>
                      </m:r>
                      <m:sSup>
                        <m:sSupPr>
                          <m:ctrlPr>
                            <a:rPr lang="en-US" sz="3200" b="1" i="1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sSupPr>
                        <m:e>
                          <m:r>
                            <a:rPr lang="en-US" sz="3200" b="1" i="1" smtClean="0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  <a:ea typeface="Cambria Math"/>
                            </a:rPr>
                            <m:t>𝒎</m:t>
                          </m:r>
                        </m:e>
                        <m:sup>
                          <m:r>
                            <a:rPr lang="en-US" sz="3200" b="1" i="1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  <a:ea typeface="Cambria Math"/>
                            </a:rPr>
                            <m:t>𝟐</m:t>
                          </m:r>
                        </m:sup>
                      </m:sSup>
                    </m:oMath>
                  </m:oMathPara>
                </a14:m>
                <a:endParaRPr lang="en-US" sz="3200" dirty="0"/>
              </a:p>
            </p:txBody>
          </p:sp>
        </mc:Choice>
        <mc:Fallback xmlns="">
          <p:sp>
            <p:nvSpPr>
              <p:cNvPr id="53" name="Rectangle 52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81800" y="6033468"/>
                <a:ext cx="2191419" cy="595932"/>
              </a:xfrm>
              <a:prstGeom prst="rect">
                <a:avLst/>
              </a:prstGeom>
              <a:blipFill rotWithShape="1"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55" name="Trapezoid 54"/>
          <p:cNvSpPr/>
          <p:nvPr/>
        </p:nvSpPr>
        <p:spPr>
          <a:xfrm rot="10052560" flipV="1">
            <a:off x="6814313" y="465821"/>
            <a:ext cx="867120" cy="396080"/>
          </a:xfrm>
          <a:prstGeom prst="trapezoid">
            <a:avLst>
              <a:gd name="adj" fmla="val 37374"/>
            </a:avLst>
          </a:prstGeom>
          <a:gradFill flip="none" rotWithShape="1">
            <a:gsLst>
              <a:gs pos="0">
                <a:schemeClr val="bg1"/>
              </a:gs>
              <a:gs pos="50000">
                <a:srgbClr val="FFC000"/>
              </a:gs>
              <a:gs pos="100000">
                <a:srgbClr val="FB8005"/>
              </a:gs>
            </a:gsLst>
            <a:lin ang="16200000" scaled="1"/>
            <a:tileRect/>
          </a:gradFill>
          <a:ln w="12700">
            <a:solidFill>
              <a:srgbClr val="FF05ED"/>
            </a:solidFill>
          </a:ln>
          <a:effectLst>
            <a:outerShdw blurRad="50800" dist="38100" dir="8100000" algn="tr" rotWithShape="0">
              <a:prstClr val="black">
                <a:alpha val="8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5177441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7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10" presetClass="entr" presetSubtype="0" fill="hold" nodeType="withEffect">
                                  <p:stCondLst>
                                    <p:cond delay="150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0" presetClass="entr" presetSubtype="0" fill="hold" nodeType="withEffect">
                                  <p:stCondLst>
                                    <p:cond delay="250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5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53" presetClass="entr" presetSubtype="16" fill="hold" grpId="0" nodeType="withEffect">
                                  <p:stCondLst>
                                    <p:cond delay="350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8" dur="125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25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0" dur="125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5" dur="125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0" dur="125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5" dur="125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>
                      <p:stCondLst>
                        <p:cond delay="indefinite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40" dur="1250"/>
                                        <p:tgtEl>
                                          <p:spTgt spid="5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45" dur="1250"/>
                                        <p:tgtEl>
                                          <p:spTgt spid="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6" fill="hold">
                      <p:stCondLst>
                        <p:cond delay="indefinite"/>
                      </p:stCondLst>
                      <p:childTnLst>
                        <p:par>
                          <p:cTn id="47" fill="hold">
                            <p:stCondLst>
                              <p:cond delay="0"/>
                            </p:stCondLst>
                            <p:childTnLst>
                              <p:par>
                                <p:cTn id="48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50" dur="1250"/>
                                        <p:tgtEl>
                                          <p:spTgt spid="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" grpId="0"/>
      <p:bldP spid="43" grpId="0"/>
      <p:bldP spid="14" grpId="0" animBg="1"/>
      <p:bldP spid="19" grpId="0"/>
      <p:bldP spid="21" grpId="0"/>
      <p:bldP spid="51" grpId="0"/>
      <p:bldP spid="52" grpId="0"/>
      <p:bldP spid="53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C:\Users\Owner\AppData\Local\Microsoft\Windows\Temporary Internet Files\Content.IE5\3P6T54IS\MM900043730[1].gif"/>
          <p:cNvPicPr>
            <a:picLocks noChangeAspect="1" noChangeArrowheads="1" noCrop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39000" y="2881658"/>
            <a:ext cx="1647825" cy="2645591"/>
          </a:xfrm>
          <a:prstGeom prst="rect">
            <a:avLst/>
          </a:prstGeom>
          <a:noFill/>
          <a:effectLst>
            <a:outerShdw blurRad="50800" dist="63500" dir="8100000" algn="tr" rotWithShape="0">
              <a:prstClr val="black"/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17" name="Group 16"/>
          <p:cNvGrpSpPr/>
          <p:nvPr/>
        </p:nvGrpSpPr>
        <p:grpSpPr>
          <a:xfrm>
            <a:off x="5562600" y="3084576"/>
            <a:ext cx="1905000" cy="1335024"/>
            <a:chOff x="5410200" y="2690979"/>
            <a:chExt cx="1905000" cy="1335024"/>
          </a:xfrm>
        </p:grpSpPr>
        <p:sp>
          <p:nvSpPr>
            <p:cNvPr id="14" name="Oval Callout 13"/>
            <p:cNvSpPr/>
            <p:nvPr/>
          </p:nvSpPr>
          <p:spPr>
            <a:xfrm>
              <a:off x="5448300" y="2690979"/>
              <a:ext cx="1828800" cy="1335024"/>
            </a:xfrm>
            <a:prstGeom prst="wedgeEllipseCallout">
              <a:avLst>
                <a:gd name="adj1" fmla="val 44292"/>
                <a:gd name="adj2" fmla="val 46691"/>
              </a:avLst>
            </a:prstGeom>
            <a:solidFill>
              <a:schemeClr val="bg1"/>
            </a:solidFill>
            <a:ln w="19050">
              <a:solidFill>
                <a:schemeClr val="tx1"/>
              </a:solidFill>
            </a:ln>
            <a:effectLst>
              <a:outerShdw blurRad="50800" dist="38100" dir="5400000" algn="t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" name="TextBox 15"/>
            <p:cNvSpPr txBox="1"/>
            <p:nvPr/>
          </p:nvSpPr>
          <p:spPr>
            <a:xfrm>
              <a:off x="5410200" y="2733651"/>
              <a:ext cx="1905000" cy="122084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>
                <a:lnSpc>
                  <a:spcPts val="2200"/>
                </a:lnSpc>
              </a:pPr>
              <a:r>
                <a:rPr lang="en-US" sz="2000" b="1" dirty="0"/>
                <a:t>Run for</a:t>
              </a:r>
            </a:p>
            <a:p>
              <a:pPr algn="ctr">
                <a:lnSpc>
                  <a:spcPts val="2200"/>
                </a:lnSpc>
              </a:pPr>
              <a:r>
                <a:rPr lang="en-US" sz="2000" b="1" dirty="0"/>
                <a:t>your lives! </a:t>
              </a:r>
            </a:p>
            <a:p>
              <a:pPr algn="ctr">
                <a:lnSpc>
                  <a:spcPts val="2200"/>
                </a:lnSpc>
              </a:pPr>
              <a:r>
                <a:rPr lang="en-US" sz="2000" b="1" dirty="0"/>
                <a:t>That formula’s</a:t>
              </a:r>
            </a:p>
            <a:p>
              <a:pPr algn="ctr">
                <a:lnSpc>
                  <a:spcPts val="2200"/>
                </a:lnSpc>
              </a:pPr>
              <a:r>
                <a:rPr lang="en-US" sz="2000" b="1" dirty="0"/>
                <a:t>ridiculous!</a:t>
              </a:r>
              <a:endParaRPr lang="en-US" sz="2000" dirty="0"/>
            </a:p>
          </p:txBody>
        </p:sp>
      </p:grpSp>
      <p:sp>
        <p:nvSpPr>
          <p:cNvPr id="20" name="Rectangle 19"/>
          <p:cNvSpPr/>
          <p:nvPr/>
        </p:nvSpPr>
        <p:spPr>
          <a:xfrm>
            <a:off x="76200" y="76200"/>
            <a:ext cx="9006840" cy="6722477"/>
          </a:xfrm>
          <a:prstGeom prst="rect">
            <a:avLst/>
          </a:prstGeom>
          <a:noFill/>
          <a:ln w="133350">
            <a:solidFill>
              <a:srgbClr val="FFCC00"/>
            </a:solidFill>
          </a:ln>
          <a:scene3d>
            <a:camera prst="orthographicFront"/>
            <a:lightRig rig="threePt" dir="t"/>
          </a:scene3d>
          <a:sp3d>
            <a:bevelT w="152400" h="50800" prst="softRound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23" name="Group 22"/>
          <p:cNvGrpSpPr/>
          <p:nvPr/>
        </p:nvGrpSpPr>
        <p:grpSpPr>
          <a:xfrm>
            <a:off x="223013" y="228600"/>
            <a:ext cx="8530419" cy="858429"/>
            <a:chOff x="141545" y="228600"/>
            <a:chExt cx="8530419" cy="858429"/>
          </a:xfrm>
        </p:grpSpPr>
        <p:grpSp>
          <p:nvGrpSpPr>
            <p:cNvPr id="24" name="Group 23"/>
            <p:cNvGrpSpPr/>
            <p:nvPr/>
          </p:nvGrpSpPr>
          <p:grpSpPr>
            <a:xfrm>
              <a:off x="1487435" y="256032"/>
              <a:ext cx="5910379" cy="830997"/>
              <a:chOff x="-196585" y="194338"/>
              <a:chExt cx="5910379" cy="830997"/>
            </a:xfrm>
          </p:grpSpPr>
          <p:sp>
            <p:nvSpPr>
              <p:cNvPr id="30" name="Parallelogram 29"/>
              <p:cNvSpPr/>
              <p:nvPr/>
            </p:nvSpPr>
            <p:spPr>
              <a:xfrm>
                <a:off x="-196585" y="228600"/>
                <a:ext cx="5910379" cy="731520"/>
              </a:xfrm>
              <a:prstGeom prst="parallelogram">
                <a:avLst/>
              </a:prstGeom>
              <a:gradFill flip="none" rotWithShape="1">
                <a:gsLst>
                  <a:gs pos="0">
                    <a:srgbClr val="7030A0"/>
                  </a:gs>
                  <a:gs pos="50000">
                    <a:srgbClr val="BC0CAF"/>
                  </a:gs>
                  <a:gs pos="100000">
                    <a:schemeClr val="bg1"/>
                  </a:gs>
                </a:gsLst>
                <a:lin ang="16200000" scaled="1"/>
                <a:tileRect/>
              </a:gradFill>
              <a:ln w="19050">
                <a:solidFill>
                  <a:srgbClr val="FFC000"/>
                </a:solidFill>
              </a:ln>
              <a:effectLst>
                <a:outerShdw blurRad="50800" dist="50800" dir="8100000" algn="tr" rotWithShape="0">
                  <a:prstClr val="black"/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1" name="TextBox 30"/>
              <p:cNvSpPr txBox="1"/>
              <p:nvPr/>
            </p:nvSpPr>
            <p:spPr>
              <a:xfrm>
                <a:off x="-196585" y="194338"/>
                <a:ext cx="5910379" cy="830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  <a:scene3d>
                  <a:camera prst="orthographicFront"/>
                  <a:lightRig rig="threePt" dir="t"/>
                </a:scene3d>
                <a:sp3d extrusionH="57150">
                  <a:bevelT h="25400" prst="softRound"/>
                </a:sp3d>
              </a:bodyPr>
              <a:lstStyle/>
              <a:p>
                <a:pPr algn="ctr"/>
                <a:r>
                  <a:rPr lang="en-US" sz="4800" b="1" dirty="0">
                    <a:solidFill>
                      <a:srgbClr val="FFC000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  <a:latin typeface="AR CHRISTY" panose="02000000000000000000" pitchFamily="2" charset="0"/>
                  </a:rPr>
                  <a:t>One Last Formula!</a:t>
                </a:r>
              </a:p>
            </p:txBody>
          </p:sp>
        </p:grpSp>
        <p:sp>
          <p:nvSpPr>
            <p:cNvPr id="25" name="Rectangle 24"/>
            <p:cNvSpPr/>
            <p:nvPr/>
          </p:nvSpPr>
          <p:spPr>
            <a:xfrm>
              <a:off x="909132" y="228600"/>
              <a:ext cx="457200" cy="457200"/>
            </a:xfrm>
            <a:prstGeom prst="rect">
              <a:avLst/>
            </a:prstGeom>
            <a:gradFill flip="none" rotWithShape="1">
              <a:gsLst>
                <a:gs pos="0">
                  <a:srgbClr val="92D050">
                    <a:shade val="30000"/>
                    <a:satMod val="115000"/>
                  </a:srgbClr>
                </a:gs>
                <a:gs pos="50000">
                  <a:srgbClr val="92D050">
                    <a:shade val="67500"/>
                    <a:satMod val="115000"/>
                  </a:srgbClr>
                </a:gs>
                <a:gs pos="100000">
                  <a:srgbClr val="92D050">
                    <a:shade val="100000"/>
                    <a:satMod val="115000"/>
                  </a:srgbClr>
                </a:gs>
              </a:gsLst>
              <a:lin ang="16200000" scaled="1"/>
              <a:tileRect/>
            </a:gradFill>
            <a:ln w="12700">
              <a:solidFill>
                <a:schemeClr val="bg1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" name="Right Triangle 25"/>
            <p:cNvSpPr/>
            <p:nvPr/>
          </p:nvSpPr>
          <p:spPr>
            <a:xfrm>
              <a:off x="604332" y="381000"/>
              <a:ext cx="762000" cy="533400"/>
            </a:xfrm>
            <a:prstGeom prst="rtTriangle">
              <a:avLst/>
            </a:prstGeom>
            <a:gradFill flip="none" rotWithShape="1">
              <a:gsLst>
                <a:gs pos="0">
                  <a:srgbClr val="FCDE04"/>
                </a:gs>
                <a:gs pos="50000">
                  <a:srgbClr val="FFFF00"/>
                </a:gs>
                <a:gs pos="96000">
                  <a:schemeClr val="bg1"/>
                </a:gs>
              </a:gsLst>
              <a:lin ang="16200000" scaled="1"/>
              <a:tileRect/>
            </a:gradFill>
            <a:ln w="12700">
              <a:solidFill>
                <a:srgbClr val="00B05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" name="Rectangle 26"/>
            <p:cNvSpPr/>
            <p:nvPr/>
          </p:nvSpPr>
          <p:spPr>
            <a:xfrm rot="2036944">
              <a:off x="7825938" y="354875"/>
              <a:ext cx="846026" cy="396081"/>
            </a:xfrm>
            <a:prstGeom prst="rect">
              <a:avLst/>
            </a:prstGeom>
            <a:gradFill flip="none" rotWithShape="1">
              <a:gsLst>
                <a:gs pos="0">
                  <a:srgbClr val="1DC4FF">
                    <a:shade val="30000"/>
                    <a:satMod val="115000"/>
                  </a:srgbClr>
                </a:gs>
                <a:gs pos="50000">
                  <a:srgbClr val="1DC4FF">
                    <a:shade val="67500"/>
                    <a:satMod val="115000"/>
                  </a:srgbClr>
                </a:gs>
                <a:gs pos="100000">
                  <a:srgbClr val="1DC4FF">
                    <a:shade val="100000"/>
                    <a:satMod val="115000"/>
                  </a:srgbClr>
                </a:gs>
              </a:gsLst>
              <a:lin ang="16200000" scaled="1"/>
              <a:tileRect/>
            </a:gradFill>
            <a:ln w="12700"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rgbClr val="1DC4FF"/>
                </a:solidFill>
              </a:endParaRPr>
            </a:p>
          </p:txBody>
        </p:sp>
        <p:sp>
          <p:nvSpPr>
            <p:cNvPr id="28" name="Parallelogram 27"/>
            <p:cNvSpPr/>
            <p:nvPr/>
          </p:nvSpPr>
          <p:spPr>
            <a:xfrm rot="20936523" flipV="1">
              <a:off x="141545" y="524951"/>
              <a:ext cx="1072896" cy="289243"/>
            </a:xfrm>
            <a:prstGeom prst="parallelogram">
              <a:avLst>
                <a:gd name="adj" fmla="val 59698"/>
              </a:avLst>
            </a:prstGeom>
            <a:gradFill flip="none" rotWithShape="1">
              <a:gsLst>
                <a:gs pos="0">
                  <a:srgbClr val="FF6DFF"/>
                </a:gs>
                <a:gs pos="50000">
                  <a:srgbClr val="BC0CAF"/>
                </a:gs>
                <a:gs pos="100000">
                  <a:srgbClr val="940A8A"/>
                </a:gs>
              </a:gsLst>
              <a:lin ang="16200000" scaled="1"/>
              <a:tileRect/>
            </a:gradFill>
            <a:ln w="12700"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6" name="Rectangle 5"/>
          <p:cNvSpPr/>
          <p:nvPr/>
        </p:nvSpPr>
        <p:spPr>
          <a:xfrm>
            <a:off x="854809" y="1371600"/>
            <a:ext cx="7338566" cy="111864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ts val="4000"/>
              </a:lnSpc>
            </a:pPr>
            <a:r>
              <a:rPr lang="en-US" sz="3800" b="1" dirty="0">
                <a:solidFill>
                  <a:srgbClr val="F9A807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</a:rPr>
              <a:t>That brings us to the lesson’s last area formula for the </a:t>
            </a:r>
            <a:r>
              <a:rPr lang="en-US" sz="3800" b="1" dirty="0">
                <a:solidFill>
                  <a:srgbClr val="FFFF00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</a:rPr>
              <a:t>trapezoid</a:t>
            </a:r>
            <a:r>
              <a:rPr lang="en-US" sz="3800" b="1" dirty="0">
                <a:solidFill>
                  <a:srgbClr val="F9A807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</a:rPr>
              <a:t>:</a:t>
            </a:r>
          </a:p>
        </p:txBody>
      </p:sp>
      <p:sp>
        <p:nvSpPr>
          <p:cNvPr id="13" name="Rectangle 12"/>
          <p:cNvSpPr/>
          <p:nvPr/>
        </p:nvSpPr>
        <p:spPr>
          <a:xfrm>
            <a:off x="1209392" y="5403732"/>
            <a:ext cx="6629400" cy="111825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ts val="4000"/>
              </a:lnSpc>
            </a:pPr>
            <a:r>
              <a:rPr lang="en-US" sz="3800" b="1" dirty="0">
                <a:solidFill>
                  <a:srgbClr val="00B0F0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</a:rPr>
              <a:t>I know it looks scary, </a:t>
            </a:r>
            <a:r>
              <a:rPr lang="en-US" sz="3800" b="1" dirty="0" err="1">
                <a:solidFill>
                  <a:srgbClr val="00B0F0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</a:rPr>
              <a:t>Sparkington</a:t>
            </a:r>
            <a:r>
              <a:rPr lang="en-US" sz="3800" b="1" dirty="0">
                <a:solidFill>
                  <a:srgbClr val="00B0F0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</a:rPr>
              <a:t>, but check this out!</a:t>
            </a:r>
          </a:p>
        </p:txBody>
      </p:sp>
      <p:grpSp>
        <p:nvGrpSpPr>
          <p:cNvPr id="15" name="Group 14"/>
          <p:cNvGrpSpPr/>
          <p:nvPr/>
        </p:nvGrpSpPr>
        <p:grpSpPr>
          <a:xfrm>
            <a:off x="457200" y="2716656"/>
            <a:ext cx="5257800" cy="2401758"/>
            <a:chOff x="762000" y="2716656"/>
            <a:chExt cx="5257800" cy="2401758"/>
          </a:xfrm>
        </p:grpSpPr>
        <p:grpSp>
          <p:nvGrpSpPr>
            <p:cNvPr id="18" name="Group 17"/>
            <p:cNvGrpSpPr/>
            <p:nvPr/>
          </p:nvGrpSpPr>
          <p:grpSpPr>
            <a:xfrm>
              <a:off x="762000" y="2716656"/>
              <a:ext cx="5257800" cy="2401758"/>
              <a:chOff x="1447800" y="3328062"/>
              <a:chExt cx="5257800" cy="2401758"/>
            </a:xfrm>
          </p:grpSpPr>
          <p:sp>
            <p:nvSpPr>
              <p:cNvPr id="4" name="Trapezoid 3"/>
              <p:cNvSpPr/>
              <p:nvPr/>
            </p:nvSpPr>
            <p:spPr>
              <a:xfrm>
                <a:off x="1828800" y="3755539"/>
                <a:ext cx="4876800" cy="1600200"/>
              </a:xfrm>
              <a:prstGeom prst="trapezoid">
                <a:avLst>
                  <a:gd name="adj" fmla="val 56746"/>
                </a:avLst>
              </a:prstGeom>
              <a:noFill/>
              <a:ln w="41275">
                <a:solidFill>
                  <a:srgbClr val="00B0F0"/>
                </a:solidFill>
              </a:ln>
              <a:effectLst>
                <a:outerShdw blurRad="50800" dist="38100" dir="8100000" algn="tr" rotWithShape="0">
                  <a:prstClr val="black">
                    <a:alpha val="40000"/>
                  </a:prstClr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5" name="TextBox 4"/>
                  <p:cNvSpPr txBox="1"/>
                  <p:nvPr/>
                </p:nvSpPr>
                <p:spPr>
                  <a:xfrm>
                    <a:off x="2743200" y="4276752"/>
                    <a:ext cx="3429000" cy="898964"/>
                  </a:xfrm>
                  <a:prstGeom prst="rect">
                    <a:avLst/>
                  </a:prstGeom>
                  <a:noFill/>
                </p:spPr>
                <p:txBody>
                  <a:bodyPr wrap="square" rtlCol="0">
                    <a:spAutoFit/>
                  </a:bodyPr>
                  <a:lstStyle/>
                  <a:p>
                    <a:pPr/>
                    <a14:m>
                      <m:oMathPara xmlns:m="http://schemas.openxmlformats.org/officeDocument/2006/math">
                        <m:oMathParaPr>
                          <m:jc m:val="centerGroup"/>
                        </m:oMathParaPr>
                        <m:oMath xmlns:m="http://schemas.openxmlformats.org/officeDocument/2006/math">
                          <m:r>
                            <a:rPr lang="en-US" sz="2800" b="1" i="1" dirty="0" smtClean="0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  <a:cs typeface="Times New Roman" pitchFamily="18" charset="0"/>
                            </a:rPr>
                            <m:t>𝑨</m:t>
                          </m:r>
                          <m:r>
                            <a:rPr lang="en-US" sz="2800" b="1" i="1" dirty="0" smtClean="0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  <a:cs typeface="Times New Roman" pitchFamily="18" charset="0"/>
                            </a:rPr>
                            <m:t>=</m:t>
                          </m:r>
                          <m:f>
                            <m:fPr>
                              <m:ctrlPr>
                                <a:rPr lang="en-US" sz="2800" b="1" i="1" dirty="0">
                                  <a:solidFill>
                                    <a:schemeClr val="bg1"/>
                                  </a:solidFill>
                                  <a:effectLst>
                                    <a:outerShdw blurRad="50800" dist="38100" dir="8100000" algn="tr" rotWithShape="0">
                                      <a:prstClr val="black"/>
                                    </a:outerShdw>
                                  </a:effectLst>
                                  <a:latin typeface="Cambria Math" panose="02040503050406030204" pitchFamily="18" charset="0"/>
                                  <a:cs typeface="Times New Roman" pitchFamily="18" charset="0"/>
                                </a:rPr>
                              </m:ctrlPr>
                            </m:fPr>
                            <m:num>
                              <m:r>
                                <a:rPr lang="en-US" sz="2800" b="1" i="1" dirty="0">
                                  <a:solidFill>
                                    <a:schemeClr val="bg1"/>
                                  </a:solidFill>
                                  <a:effectLst>
                                    <a:outerShdw blurRad="50800" dist="38100" dir="8100000" algn="tr" rotWithShape="0">
                                      <a:prstClr val="black"/>
                                    </a:outerShdw>
                                  </a:effectLst>
                                  <a:latin typeface="Cambria Math"/>
                                  <a:cs typeface="Times New Roman" pitchFamily="18" charset="0"/>
                                </a:rPr>
                                <m:t>𝟏</m:t>
                              </m:r>
                            </m:num>
                            <m:den>
                              <m:r>
                                <a:rPr lang="en-US" sz="2800" b="1" i="1" dirty="0">
                                  <a:solidFill>
                                    <a:schemeClr val="bg1"/>
                                  </a:solidFill>
                                  <a:effectLst>
                                    <a:outerShdw blurRad="50800" dist="38100" dir="8100000" algn="tr" rotWithShape="0">
                                      <a:prstClr val="black"/>
                                    </a:outerShdw>
                                  </a:effectLst>
                                  <a:latin typeface="Cambria Math"/>
                                  <a:cs typeface="Times New Roman" pitchFamily="18" charset="0"/>
                                </a:rPr>
                                <m:t>𝟐</m:t>
                              </m:r>
                            </m:den>
                          </m:f>
                          <m:r>
                            <a:rPr lang="en-US" sz="2800" b="1" i="1" dirty="0" smtClean="0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  <a:ea typeface="Cambria Math"/>
                              <a:cs typeface="Times New Roman" pitchFamily="18" charset="0"/>
                            </a:rPr>
                            <m:t>∙</m:t>
                          </m:r>
                          <m:r>
                            <a:rPr lang="en-US" sz="2800" b="1" i="1" dirty="0" smtClean="0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  <a:cs typeface="Times New Roman" pitchFamily="18" charset="0"/>
                            </a:rPr>
                            <m:t>𝒉</m:t>
                          </m:r>
                          <m:r>
                            <a:rPr lang="en-US" sz="2800" b="1" i="1" dirty="0" smtClean="0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  <a:ea typeface="Cambria Math"/>
                              <a:cs typeface="Times New Roman" pitchFamily="18" charset="0"/>
                            </a:rPr>
                            <m:t>∙</m:t>
                          </m:r>
                          <m:r>
                            <a:rPr lang="en-US" sz="2800" b="1" i="1" dirty="0" smtClean="0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  <a:cs typeface="Times New Roman" pitchFamily="18" charset="0"/>
                            </a:rPr>
                            <m:t>(</m:t>
                          </m:r>
                          <m:sSub>
                            <m:sSubPr>
                              <m:ctrlPr>
                                <a:rPr lang="en-US" sz="2800" b="1" i="1" dirty="0" smtClean="0">
                                  <a:solidFill>
                                    <a:schemeClr val="bg1"/>
                                  </a:solidFill>
                                  <a:effectLst>
                                    <a:outerShdw blurRad="50800" dist="38100" dir="8100000" algn="tr" rotWithShape="0">
                                      <a:prstClr val="black"/>
                                    </a:outerShdw>
                                  </a:effectLst>
                                  <a:latin typeface="Cambria Math" panose="02040503050406030204" pitchFamily="18" charset="0"/>
                                  <a:cs typeface="Times New Roman" pitchFamily="18" charset="0"/>
                                </a:rPr>
                              </m:ctrlPr>
                            </m:sSubPr>
                            <m:e>
                              <m:r>
                                <a:rPr lang="en-US" sz="2800" b="1" i="1" dirty="0" smtClean="0">
                                  <a:solidFill>
                                    <a:schemeClr val="bg1"/>
                                  </a:solidFill>
                                  <a:effectLst>
                                    <a:outerShdw blurRad="50800" dist="38100" dir="8100000" algn="tr" rotWithShape="0">
                                      <a:prstClr val="black"/>
                                    </a:outerShdw>
                                  </a:effectLst>
                                  <a:latin typeface="Cambria Math"/>
                                  <a:cs typeface="Times New Roman" pitchFamily="18" charset="0"/>
                                </a:rPr>
                                <m:t>𝒃</m:t>
                              </m:r>
                            </m:e>
                            <m:sub>
                              <m:r>
                                <a:rPr lang="en-US" sz="2800" b="1" i="1" dirty="0" smtClean="0">
                                  <a:solidFill>
                                    <a:schemeClr val="bg1"/>
                                  </a:solidFill>
                                  <a:effectLst>
                                    <a:outerShdw blurRad="50800" dist="38100" dir="8100000" algn="tr" rotWithShape="0">
                                      <a:prstClr val="black"/>
                                    </a:outerShdw>
                                  </a:effectLst>
                                  <a:latin typeface="Cambria Math"/>
                                  <a:cs typeface="Times New Roman" pitchFamily="18" charset="0"/>
                                </a:rPr>
                                <m:t>𝟏</m:t>
                              </m:r>
                            </m:sub>
                          </m:sSub>
                          <m:r>
                            <a:rPr lang="en-US" sz="2800" b="1" i="1" dirty="0" smtClean="0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  <a:cs typeface="Times New Roman" pitchFamily="18" charset="0"/>
                            </a:rPr>
                            <m:t>+</m:t>
                          </m:r>
                          <m:r>
                            <a:rPr lang="en-US" sz="2800" b="1" i="1" dirty="0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  <a:cs typeface="Times New Roman" pitchFamily="18" charset="0"/>
                            </a:rPr>
                            <m:t> </m:t>
                          </m:r>
                          <m:sSub>
                            <m:sSubPr>
                              <m:ctrlPr>
                                <a:rPr lang="en-US" sz="2800" b="1" i="1" dirty="0" smtClean="0">
                                  <a:solidFill>
                                    <a:schemeClr val="bg1"/>
                                  </a:solidFill>
                                  <a:effectLst>
                                    <a:outerShdw blurRad="50800" dist="38100" dir="8100000" algn="tr" rotWithShape="0">
                                      <a:prstClr val="black"/>
                                    </a:outerShdw>
                                  </a:effectLst>
                                  <a:latin typeface="Cambria Math" panose="02040503050406030204" pitchFamily="18" charset="0"/>
                                  <a:cs typeface="Times New Roman" pitchFamily="18" charset="0"/>
                                </a:rPr>
                              </m:ctrlPr>
                            </m:sSubPr>
                            <m:e>
                              <m:r>
                                <a:rPr lang="en-US" sz="2800" b="1" i="1" dirty="0" smtClean="0">
                                  <a:solidFill>
                                    <a:schemeClr val="bg1"/>
                                  </a:solidFill>
                                  <a:effectLst>
                                    <a:outerShdw blurRad="50800" dist="38100" dir="8100000" algn="tr" rotWithShape="0">
                                      <a:prstClr val="black"/>
                                    </a:outerShdw>
                                  </a:effectLst>
                                  <a:latin typeface="Cambria Math"/>
                                  <a:cs typeface="Times New Roman" pitchFamily="18" charset="0"/>
                                </a:rPr>
                                <m:t>𝒃</m:t>
                              </m:r>
                            </m:e>
                            <m:sub>
                              <m:r>
                                <a:rPr lang="en-US" sz="2800" b="1" i="1" dirty="0" smtClean="0">
                                  <a:solidFill>
                                    <a:schemeClr val="bg1"/>
                                  </a:solidFill>
                                  <a:effectLst>
                                    <a:outerShdw blurRad="50800" dist="38100" dir="8100000" algn="tr" rotWithShape="0">
                                      <a:prstClr val="black"/>
                                    </a:outerShdw>
                                  </a:effectLst>
                                  <a:latin typeface="Cambria Math"/>
                                  <a:cs typeface="Times New Roman" pitchFamily="18" charset="0"/>
                                </a:rPr>
                                <m:t>𝟐</m:t>
                              </m:r>
                            </m:sub>
                          </m:sSub>
                          <m:r>
                            <a:rPr lang="en-US" sz="2800" b="1" i="1" dirty="0" smtClean="0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  <a:cs typeface="Times New Roman" pitchFamily="18" charset="0"/>
                            </a:rPr>
                            <m:t>)</m:t>
                          </m:r>
                        </m:oMath>
                      </m:oMathPara>
                    </a14:m>
                    <a:endParaRPr lang="en-US" sz="2800" dirty="0">
                      <a:solidFill>
                        <a:schemeClr val="bg1"/>
                      </a:solidFill>
                      <a:effectLst>
                        <a:outerShdw blurRad="50800" dist="38100" dir="8100000" algn="tr" rotWithShape="0">
                          <a:prstClr val="black"/>
                        </a:outerShdw>
                      </a:effectLst>
                    </a:endParaRPr>
                  </a:p>
                </p:txBody>
              </p:sp>
            </mc:Choice>
            <mc:Fallback xmlns="">
              <p:sp>
                <p:nvSpPr>
                  <p:cNvPr id="5" name="TextBox 4"/>
                  <p:cNvSpPr txBox="1"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2743200" y="4276752"/>
                    <a:ext cx="3429000" cy="898964"/>
                  </a:xfrm>
                  <a:prstGeom prst="rect">
                    <a:avLst/>
                  </a:prstGeom>
                  <a:blipFill rotWithShape="1">
                    <a:blip r:embed="rId3"/>
                    <a:stretch>
                      <a:fillRect b="-2027"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  <p:cxnSp>
            <p:nvCxnSpPr>
              <p:cNvPr id="7" name="Straight Connector 6"/>
              <p:cNvCxnSpPr/>
              <p:nvPr/>
            </p:nvCxnSpPr>
            <p:spPr>
              <a:xfrm>
                <a:off x="2743200" y="3775230"/>
                <a:ext cx="0" cy="1517904"/>
              </a:xfrm>
              <a:prstGeom prst="line">
                <a:avLst/>
              </a:prstGeom>
              <a:ln w="28575">
                <a:solidFill>
                  <a:schemeClr val="bg1"/>
                </a:solidFill>
                <a:prstDash val="sysDas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9" name="TextBox 8"/>
              <p:cNvSpPr txBox="1"/>
              <p:nvPr/>
            </p:nvSpPr>
            <p:spPr>
              <a:xfrm>
                <a:off x="3810000" y="5329710"/>
                <a:ext cx="914400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2000" b="1" dirty="0">
                    <a:solidFill>
                      <a:schemeClr val="bg1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  <a:latin typeface="Times New Roman" pitchFamily="18" charset="0"/>
                    <a:cs typeface="Times New Roman" pitchFamily="18" charset="0"/>
                  </a:rPr>
                  <a:t>base</a:t>
                </a:r>
                <a:r>
                  <a:rPr lang="en-US" sz="2000" b="1" baseline="-25000" dirty="0">
                    <a:solidFill>
                      <a:schemeClr val="bg1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  <a:latin typeface="Times New Roman" pitchFamily="18" charset="0"/>
                    <a:cs typeface="Times New Roman" pitchFamily="18" charset="0"/>
                  </a:rPr>
                  <a:t>2</a:t>
                </a:r>
                <a:endParaRPr lang="en-US" sz="2000" b="1" dirty="0">
                  <a:solidFill>
                    <a:schemeClr val="bg1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  <a:latin typeface="Times New Roman" pitchFamily="18" charset="0"/>
                  <a:cs typeface="Times New Roman" pitchFamily="18" charset="0"/>
                </a:endParaRPr>
              </a:p>
            </p:txBody>
          </p:sp>
          <p:sp>
            <p:nvSpPr>
              <p:cNvPr id="10" name="TextBox 9"/>
              <p:cNvSpPr txBox="1"/>
              <p:nvPr/>
            </p:nvSpPr>
            <p:spPr>
              <a:xfrm>
                <a:off x="3810000" y="3328062"/>
                <a:ext cx="914400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2000" b="1" dirty="0">
                    <a:solidFill>
                      <a:schemeClr val="bg1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  <a:latin typeface="Times New Roman" pitchFamily="18" charset="0"/>
                    <a:cs typeface="Times New Roman" pitchFamily="18" charset="0"/>
                  </a:rPr>
                  <a:t>base</a:t>
                </a:r>
                <a:r>
                  <a:rPr lang="en-US" sz="2000" b="1" baseline="-25000" dirty="0">
                    <a:solidFill>
                      <a:schemeClr val="bg1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  <a:latin typeface="Times New Roman" pitchFamily="18" charset="0"/>
                    <a:cs typeface="Times New Roman" pitchFamily="18" charset="0"/>
                  </a:rPr>
                  <a:t>1</a:t>
                </a:r>
                <a:endParaRPr lang="en-US" sz="2000" b="1" dirty="0">
                  <a:solidFill>
                    <a:schemeClr val="bg1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  <a:latin typeface="Times New Roman" pitchFamily="18" charset="0"/>
                  <a:cs typeface="Times New Roman" pitchFamily="18" charset="0"/>
                </a:endParaRPr>
              </a:p>
            </p:txBody>
          </p:sp>
          <p:sp>
            <p:nvSpPr>
              <p:cNvPr id="11" name="TextBox 10"/>
              <p:cNvSpPr txBox="1"/>
              <p:nvPr/>
            </p:nvSpPr>
            <p:spPr>
              <a:xfrm>
                <a:off x="1447800" y="4241284"/>
                <a:ext cx="1066800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2000" b="1" dirty="0">
                    <a:solidFill>
                      <a:schemeClr val="bg1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  <a:latin typeface="Times New Roman" pitchFamily="18" charset="0"/>
                    <a:cs typeface="Times New Roman" pitchFamily="18" charset="0"/>
                  </a:rPr>
                  <a:t>height</a:t>
                </a:r>
              </a:p>
            </p:txBody>
          </p:sp>
          <p:sp>
            <p:nvSpPr>
              <p:cNvPr id="12" name="Arc 11"/>
              <p:cNvSpPr/>
              <p:nvPr/>
            </p:nvSpPr>
            <p:spPr>
              <a:xfrm rot="18428706">
                <a:off x="1673352" y="4160238"/>
                <a:ext cx="1100669" cy="962311"/>
              </a:xfrm>
              <a:prstGeom prst="arc">
                <a:avLst>
                  <a:gd name="adj1" fmla="val 16566125"/>
                  <a:gd name="adj2" fmla="val 1423378"/>
                </a:avLst>
              </a:prstGeom>
              <a:ln w="28575">
                <a:solidFill>
                  <a:schemeClr val="bg1"/>
                </a:solidFill>
                <a:headEnd type="none" w="med" len="med"/>
                <a:tailEnd type="triangle" w="med" len="med"/>
              </a:ln>
              <a:effectLst>
                <a:outerShdw blurRad="50800" dist="38100" dir="8100000" algn="tr" rotWithShape="0">
                  <a:prstClr val="black">
                    <a:alpha val="40000"/>
                  </a:prstClr>
                </a:outerShdw>
              </a:effectLst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33" name="Rectangle 32"/>
            <p:cNvSpPr/>
            <p:nvPr/>
          </p:nvSpPr>
          <p:spPr>
            <a:xfrm>
              <a:off x="1920240" y="4581144"/>
              <a:ext cx="137160" cy="137160"/>
            </a:xfrm>
            <a:prstGeom prst="rect">
              <a:avLst/>
            </a:prstGeom>
            <a:noFill/>
            <a:ln w="28575"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35" name="Trapezoid 34"/>
          <p:cNvSpPr/>
          <p:nvPr/>
        </p:nvSpPr>
        <p:spPr>
          <a:xfrm rot="10052560" flipV="1">
            <a:off x="7500113" y="465821"/>
            <a:ext cx="867120" cy="396080"/>
          </a:xfrm>
          <a:prstGeom prst="trapezoid">
            <a:avLst>
              <a:gd name="adj" fmla="val 37374"/>
            </a:avLst>
          </a:prstGeom>
          <a:gradFill flip="none" rotWithShape="1">
            <a:gsLst>
              <a:gs pos="0">
                <a:schemeClr val="bg1"/>
              </a:gs>
              <a:gs pos="50000">
                <a:srgbClr val="FFC000"/>
              </a:gs>
              <a:gs pos="100000">
                <a:srgbClr val="FB8005"/>
              </a:gs>
            </a:gsLst>
            <a:lin ang="16200000" scaled="1"/>
            <a:tileRect/>
          </a:gradFill>
          <a:ln w="12700">
            <a:solidFill>
              <a:srgbClr val="FF05ED"/>
            </a:solidFill>
          </a:ln>
          <a:effectLst>
            <a:outerShdw blurRad="50800" dist="38100" dir="8100000" algn="tr" rotWithShape="0">
              <a:prstClr val="black">
                <a:alpha val="8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667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7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6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4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20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21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2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23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4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25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6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27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1250"/>
                                        <p:tgtEl>
                                          <p:spTgt spid="10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10" presetClass="entr" presetSubtype="0" fill="hold" nodeType="with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125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>
                      <p:stCondLst>
                        <p:cond delay="indefinite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0" dur="1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1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2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  <p:bldP spid="13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Trapezoid 40"/>
          <p:cNvSpPr>
            <a:spLocks noChangeAspect="1"/>
          </p:cNvSpPr>
          <p:nvPr/>
        </p:nvSpPr>
        <p:spPr>
          <a:xfrm>
            <a:off x="1102941" y="4608493"/>
            <a:ext cx="4079838" cy="1691640"/>
          </a:xfrm>
          <a:prstGeom prst="trapezoid">
            <a:avLst>
              <a:gd name="adj" fmla="val 64496"/>
            </a:avLst>
          </a:prstGeom>
          <a:ln>
            <a:solidFill>
              <a:srgbClr val="00206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42" name="Straight Connector 41"/>
          <p:cNvCxnSpPr/>
          <p:nvPr/>
        </p:nvCxnSpPr>
        <p:spPr>
          <a:xfrm>
            <a:off x="2174813" y="4621798"/>
            <a:ext cx="2999232" cy="1664208"/>
          </a:xfrm>
          <a:prstGeom prst="line">
            <a:avLst/>
          </a:prstGeom>
          <a:ln w="19050">
            <a:solidFill>
              <a:srgbClr val="002060"/>
            </a:solidFill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50" name="TextBox 49"/>
          <p:cNvSpPr txBox="1"/>
          <p:nvPr/>
        </p:nvSpPr>
        <p:spPr>
          <a:xfrm>
            <a:off x="2685660" y="4170403"/>
            <a:ext cx="9144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chemeClr val="bg1"/>
                </a:solidFill>
                <a:effectLst>
                  <a:outerShdw blurRad="50800" dist="38100" dir="8100000" algn="tr" rotWithShape="0">
                    <a:prstClr val="black"/>
                  </a:outerShdw>
                </a:effectLst>
                <a:latin typeface="Times New Roman" pitchFamily="18" charset="0"/>
                <a:cs typeface="Times New Roman" pitchFamily="18" charset="0"/>
              </a:rPr>
              <a:t>base</a:t>
            </a:r>
            <a:r>
              <a:rPr lang="en-US" sz="2400" b="1" baseline="-25000" dirty="0">
                <a:solidFill>
                  <a:schemeClr val="bg1"/>
                </a:solidFill>
                <a:effectLst>
                  <a:outerShdw blurRad="50800" dist="38100" dir="8100000" algn="tr" rotWithShape="0">
                    <a:prstClr val="black"/>
                  </a:outerShdw>
                </a:effectLst>
                <a:latin typeface="Times New Roman" pitchFamily="18" charset="0"/>
                <a:cs typeface="Times New Roman" pitchFamily="18" charset="0"/>
              </a:rPr>
              <a:t>1</a:t>
            </a:r>
            <a:endParaRPr lang="en-US" sz="2400" b="1" dirty="0">
              <a:solidFill>
                <a:schemeClr val="bg1"/>
              </a:solidFill>
              <a:effectLst>
                <a:outerShdw blurRad="50800" dist="38100" dir="8100000" algn="tr" rotWithShape="0">
                  <a:prstClr val="black"/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1" name="TextBox 50"/>
          <p:cNvSpPr txBox="1"/>
          <p:nvPr/>
        </p:nvSpPr>
        <p:spPr>
          <a:xfrm>
            <a:off x="2685660" y="6243935"/>
            <a:ext cx="9144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chemeClr val="bg1"/>
                </a:solidFill>
                <a:effectLst>
                  <a:outerShdw blurRad="50800" dist="38100" dir="8100000" algn="tr" rotWithShape="0">
                    <a:prstClr val="black"/>
                  </a:outerShdw>
                </a:effectLst>
                <a:latin typeface="Times New Roman" pitchFamily="18" charset="0"/>
                <a:cs typeface="Times New Roman" pitchFamily="18" charset="0"/>
              </a:rPr>
              <a:t>base</a:t>
            </a:r>
            <a:r>
              <a:rPr lang="en-US" sz="2400" b="1" baseline="-25000" dirty="0">
                <a:solidFill>
                  <a:schemeClr val="bg1"/>
                </a:solidFill>
                <a:effectLst>
                  <a:outerShdw blurRad="50800" dist="38100" dir="8100000" algn="tr" rotWithShape="0">
                    <a:prstClr val="black"/>
                  </a:outerShdw>
                </a:effectLst>
                <a:latin typeface="Times New Roman" pitchFamily="18" charset="0"/>
                <a:cs typeface="Times New Roman" pitchFamily="18" charset="0"/>
              </a:rPr>
              <a:t>2</a:t>
            </a:r>
            <a:endParaRPr lang="en-US" sz="2400" b="1" dirty="0">
              <a:solidFill>
                <a:schemeClr val="bg1"/>
              </a:solidFill>
              <a:effectLst>
                <a:outerShdw blurRad="50800" dist="38100" dir="8100000" algn="tr" rotWithShape="0">
                  <a:prstClr val="black"/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grpSp>
        <p:nvGrpSpPr>
          <p:cNvPr id="11" name="Group 10"/>
          <p:cNvGrpSpPr/>
          <p:nvPr/>
        </p:nvGrpSpPr>
        <p:grpSpPr>
          <a:xfrm>
            <a:off x="685800" y="4948253"/>
            <a:ext cx="1433826" cy="1100669"/>
            <a:chOff x="990600" y="4872053"/>
            <a:chExt cx="1433826" cy="1100669"/>
          </a:xfrm>
        </p:grpSpPr>
        <p:sp>
          <p:nvSpPr>
            <p:cNvPr id="58" name="TextBox 57"/>
            <p:cNvSpPr txBox="1"/>
            <p:nvPr/>
          </p:nvSpPr>
          <p:spPr>
            <a:xfrm>
              <a:off x="990600" y="5001959"/>
              <a:ext cx="1066800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400" b="1" dirty="0">
                  <a:solidFill>
                    <a:schemeClr val="bg1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  <a:latin typeface="Times New Roman" pitchFamily="18" charset="0"/>
                  <a:cs typeface="Times New Roman" pitchFamily="18" charset="0"/>
                </a:rPr>
                <a:t>height</a:t>
              </a:r>
            </a:p>
          </p:txBody>
        </p:sp>
        <p:sp>
          <p:nvSpPr>
            <p:cNvPr id="59" name="Arc 58"/>
            <p:cNvSpPr/>
            <p:nvPr/>
          </p:nvSpPr>
          <p:spPr>
            <a:xfrm rot="18428706">
              <a:off x="1392936" y="4941232"/>
              <a:ext cx="1100669" cy="962311"/>
            </a:xfrm>
            <a:prstGeom prst="arc">
              <a:avLst>
                <a:gd name="adj1" fmla="val 16566125"/>
                <a:gd name="adj2" fmla="val 1423378"/>
              </a:avLst>
            </a:prstGeom>
            <a:ln w="28575">
              <a:solidFill>
                <a:schemeClr val="bg1"/>
              </a:solidFill>
              <a:headEnd type="none" w="med" len="med"/>
              <a:tailEnd type="triangle" w="med" len="med"/>
            </a:ln>
            <a:effectLst>
              <a:outerShdw blurRad="50800" dist="12700" dir="8100000" algn="tr" rotWithShape="0">
                <a:prstClr val="black">
                  <a:alpha val="40000"/>
                </a:prstClr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3" name="Rectangle 12"/>
          <p:cNvSpPr/>
          <p:nvPr/>
        </p:nvSpPr>
        <p:spPr>
          <a:xfrm>
            <a:off x="76200" y="76200"/>
            <a:ext cx="9006840" cy="6722477"/>
          </a:xfrm>
          <a:prstGeom prst="rect">
            <a:avLst/>
          </a:prstGeom>
          <a:noFill/>
          <a:ln w="133350">
            <a:solidFill>
              <a:srgbClr val="FFCC00"/>
            </a:solidFill>
          </a:ln>
          <a:scene3d>
            <a:camera prst="orthographicFront"/>
            <a:lightRig rig="threePt" dir="t"/>
          </a:scene3d>
          <a:sp3d>
            <a:bevelT w="152400" h="50800" prst="softRound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Rectangle 3"/>
          <p:cNvSpPr/>
          <p:nvPr/>
        </p:nvSpPr>
        <p:spPr>
          <a:xfrm>
            <a:off x="838200" y="1808723"/>
            <a:ext cx="8098220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b="1" dirty="0">
                <a:solidFill>
                  <a:srgbClr val="F9A807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</a:rPr>
              <a:t>A trapezoid is really just two triangles, each with its own base.</a:t>
            </a:r>
          </a:p>
        </p:txBody>
      </p:sp>
      <p:sp>
        <p:nvSpPr>
          <p:cNvPr id="5" name="Rectangle 4"/>
          <p:cNvSpPr/>
          <p:nvPr/>
        </p:nvSpPr>
        <p:spPr>
          <a:xfrm>
            <a:off x="274320" y="2570773"/>
            <a:ext cx="8610600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b="1" dirty="0">
                <a:solidFill>
                  <a:srgbClr val="F9A807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</a:rPr>
              <a:t>Step 2: Multiply the sum of the bases by</a:t>
            </a:r>
          </a:p>
          <a:p>
            <a:r>
              <a:rPr lang="en-US" sz="2800" b="1" dirty="0">
                <a:solidFill>
                  <a:srgbClr val="F9A807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</a:rPr>
              <a:t>	     the height of the trapezoid.</a:t>
            </a:r>
          </a:p>
        </p:txBody>
      </p:sp>
      <p:sp>
        <p:nvSpPr>
          <p:cNvPr id="27" name="Rectangle 26"/>
          <p:cNvSpPr/>
          <p:nvPr/>
        </p:nvSpPr>
        <p:spPr>
          <a:xfrm>
            <a:off x="838200" y="1412004"/>
            <a:ext cx="7616651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b="1" dirty="0">
                <a:solidFill>
                  <a:srgbClr val="F9A807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</a:rPr>
              <a:t>Step 1: Add the two bases together.</a:t>
            </a:r>
          </a:p>
        </p:txBody>
      </p:sp>
      <p:sp>
        <p:nvSpPr>
          <p:cNvPr id="31" name="Rectangle 30"/>
          <p:cNvSpPr/>
          <p:nvPr/>
        </p:nvSpPr>
        <p:spPr>
          <a:xfrm>
            <a:off x="42041" y="992752"/>
            <a:ext cx="9018667" cy="57964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ts val="3800"/>
              </a:lnSpc>
            </a:pPr>
            <a:r>
              <a:rPr lang="en-US" sz="2800" b="1" dirty="0">
                <a:solidFill>
                  <a:srgbClr val="F9A807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</a:rPr>
              <a:t>Follow these steps to find the area of a trapezoid: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2" name="TextBox 31"/>
              <p:cNvSpPr txBox="1"/>
              <p:nvPr/>
            </p:nvSpPr>
            <p:spPr>
              <a:xfrm>
                <a:off x="4876800" y="4724400"/>
                <a:ext cx="1600200" cy="95667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000" b="1" i="1" dirty="0" smtClean="0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  <a:cs typeface="Times New Roman" pitchFamily="18" charset="0"/>
                        </a:rPr>
                        <m:t>𝑨</m:t>
                      </m:r>
                      <m:r>
                        <a:rPr lang="en-US" sz="3000" b="1" i="1" dirty="0" smtClean="0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  <a:cs typeface="Times New Roman" pitchFamily="18" charset="0"/>
                        </a:rPr>
                        <m:t>=</m:t>
                      </m:r>
                      <m:f>
                        <m:fPr>
                          <m:ctrlPr>
                            <a:rPr lang="en-US" sz="3000" b="1" i="1" dirty="0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 panose="02040503050406030204" pitchFamily="18" charset="0"/>
                              <a:cs typeface="Times New Roman" pitchFamily="18" charset="0"/>
                            </a:rPr>
                          </m:ctrlPr>
                        </m:fPr>
                        <m:num>
                          <m:r>
                            <a:rPr lang="en-US" sz="3000" b="1" i="1" dirty="0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  <a:cs typeface="Times New Roman" pitchFamily="18" charset="0"/>
                            </a:rPr>
                            <m:t>𝟏</m:t>
                          </m:r>
                        </m:num>
                        <m:den>
                          <m:r>
                            <a:rPr lang="en-US" sz="3000" b="1" i="1" dirty="0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  <a:cs typeface="Times New Roman" pitchFamily="18" charset="0"/>
                            </a:rPr>
                            <m:t>𝟐</m:t>
                          </m:r>
                        </m:den>
                      </m:f>
                      <m:r>
                        <a:rPr lang="en-US" sz="3000" b="1" i="1" dirty="0" smtClean="0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  <a:ea typeface="Cambria Math"/>
                          <a:cs typeface="Times New Roman" pitchFamily="18" charset="0"/>
                        </a:rPr>
                        <m:t>×</m:t>
                      </m:r>
                    </m:oMath>
                  </m:oMathPara>
                </a14:m>
                <a:endParaRPr lang="en-US" sz="3000" dirty="0">
                  <a:solidFill>
                    <a:schemeClr val="bg1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endParaRPr>
              </a:p>
            </p:txBody>
          </p:sp>
        </mc:Choice>
        <mc:Fallback xmlns="">
          <p:sp>
            <p:nvSpPr>
              <p:cNvPr id="32" name="TextBox 3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876800" y="4724400"/>
                <a:ext cx="1600200" cy="956672"/>
              </a:xfrm>
              <a:prstGeom prst="rect">
                <a:avLst/>
              </a:prstGeom>
              <a:blipFill rotWithShape="1">
                <a:blip r:embed="rId2"/>
                <a:stretch>
                  <a:fillRect b="-254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33" name="Group 32"/>
          <p:cNvGrpSpPr/>
          <p:nvPr/>
        </p:nvGrpSpPr>
        <p:grpSpPr>
          <a:xfrm>
            <a:off x="604013" y="228600"/>
            <a:ext cx="7616019" cy="830997"/>
            <a:chOff x="522545" y="228600"/>
            <a:chExt cx="7616019" cy="830997"/>
          </a:xfrm>
        </p:grpSpPr>
        <p:grpSp>
          <p:nvGrpSpPr>
            <p:cNvPr id="34" name="Group 33"/>
            <p:cNvGrpSpPr/>
            <p:nvPr/>
          </p:nvGrpSpPr>
          <p:grpSpPr>
            <a:xfrm>
              <a:off x="1487435" y="228600"/>
              <a:ext cx="5910379" cy="830997"/>
              <a:chOff x="-196585" y="166906"/>
              <a:chExt cx="5910379" cy="830997"/>
            </a:xfrm>
          </p:grpSpPr>
          <p:sp>
            <p:nvSpPr>
              <p:cNvPr id="40" name="Parallelogram 39"/>
              <p:cNvSpPr/>
              <p:nvPr/>
            </p:nvSpPr>
            <p:spPr>
              <a:xfrm>
                <a:off x="291912" y="228600"/>
                <a:ext cx="4838700" cy="731520"/>
              </a:xfrm>
              <a:prstGeom prst="parallelogram">
                <a:avLst/>
              </a:prstGeom>
              <a:gradFill flip="none" rotWithShape="1">
                <a:gsLst>
                  <a:gs pos="0">
                    <a:srgbClr val="7030A0"/>
                  </a:gs>
                  <a:gs pos="50000">
                    <a:srgbClr val="BC0CAF"/>
                  </a:gs>
                  <a:gs pos="100000">
                    <a:schemeClr val="bg1"/>
                  </a:gs>
                </a:gsLst>
                <a:lin ang="16200000" scaled="1"/>
                <a:tileRect/>
              </a:gradFill>
              <a:ln w="19050">
                <a:solidFill>
                  <a:srgbClr val="FFC000"/>
                </a:solidFill>
              </a:ln>
              <a:effectLst>
                <a:outerShdw blurRad="50800" dist="50800" dir="8100000" algn="tr" rotWithShape="0">
                  <a:prstClr val="black"/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3" name="TextBox 42"/>
              <p:cNvSpPr txBox="1"/>
              <p:nvPr/>
            </p:nvSpPr>
            <p:spPr>
              <a:xfrm>
                <a:off x="-196585" y="166906"/>
                <a:ext cx="5910379" cy="830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  <a:scene3d>
                  <a:camera prst="orthographicFront"/>
                  <a:lightRig rig="threePt" dir="t"/>
                </a:scene3d>
                <a:sp3d extrusionH="57150">
                  <a:bevelT h="25400" prst="softRound"/>
                </a:sp3d>
              </a:bodyPr>
              <a:lstStyle/>
              <a:p>
                <a:pPr algn="ctr"/>
                <a:r>
                  <a:rPr lang="en-US" sz="4800" b="1" dirty="0">
                    <a:solidFill>
                      <a:srgbClr val="FFC000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  <a:latin typeface="AR CHRISTY" panose="02000000000000000000" pitchFamily="2" charset="0"/>
                  </a:rPr>
                  <a:t>Think About it!</a:t>
                </a:r>
              </a:p>
            </p:txBody>
          </p:sp>
        </p:grpSp>
        <p:sp>
          <p:nvSpPr>
            <p:cNvPr id="35" name="Rectangle 34"/>
            <p:cNvSpPr/>
            <p:nvPr/>
          </p:nvSpPr>
          <p:spPr>
            <a:xfrm>
              <a:off x="1290132" y="228600"/>
              <a:ext cx="457200" cy="457200"/>
            </a:xfrm>
            <a:prstGeom prst="rect">
              <a:avLst/>
            </a:prstGeom>
            <a:gradFill flip="none" rotWithShape="1">
              <a:gsLst>
                <a:gs pos="0">
                  <a:srgbClr val="92D050">
                    <a:shade val="30000"/>
                    <a:satMod val="115000"/>
                  </a:srgbClr>
                </a:gs>
                <a:gs pos="50000">
                  <a:srgbClr val="92D050">
                    <a:shade val="67500"/>
                    <a:satMod val="115000"/>
                  </a:srgbClr>
                </a:gs>
                <a:gs pos="100000">
                  <a:srgbClr val="92D050">
                    <a:shade val="100000"/>
                    <a:satMod val="115000"/>
                  </a:srgbClr>
                </a:gs>
              </a:gsLst>
              <a:lin ang="16200000" scaled="1"/>
              <a:tileRect/>
            </a:gradFill>
            <a:ln w="12700">
              <a:solidFill>
                <a:schemeClr val="bg1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" name="Right Triangle 35"/>
            <p:cNvSpPr/>
            <p:nvPr/>
          </p:nvSpPr>
          <p:spPr>
            <a:xfrm>
              <a:off x="985332" y="381000"/>
              <a:ext cx="762000" cy="533400"/>
            </a:xfrm>
            <a:prstGeom prst="rtTriangle">
              <a:avLst/>
            </a:prstGeom>
            <a:gradFill flip="none" rotWithShape="1">
              <a:gsLst>
                <a:gs pos="0">
                  <a:srgbClr val="FCDE04"/>
                </a:gs>
                <a:gs pos="50000">
                  <a:srgbClr val="FFFF00"/>
                </a:gs>
                <a:gs pos="96000">
                  <a:schemeClr val="bg1"/>
                </a:gs>
              </a:gsLst>
              <a:lin ang="16200000" scaled="1"/>
              <a:tileRect/>
            </a:gradFill>
            <a:ln w="12700">
              <a:solidFill>
                <a:srgbClr val="00B05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" name="Rectangle 36"/>
            <p:cNvSpPr/>
            <p:nvPr/>
          </p:nvSpPr>
          <p:spPr>
            <a:xfrm rot="2036944">
              <a:off x="7292538" y="354875"/>
              <a:ext cx="846026" cy="396081"/>
            </a:xfrm>
            <a:prstGeom prst="rect">
              <a:avLst/>
            </a:prstGeom>
            <a:gradFill flip="none" rotWithShape="1">
              <a:gsLst>
                <a:gs pos="0">
                  <a:srgbClr val="1DC4FF">
                    <a:shade val="30000"/>
                    <a:satMod val="115000"/>
                  </a:srgbClr>
                </a:gs>
                <a:gs pos="50000">
                  <a:srgbClr val="1DC4FF">
                    <a:shade val="67500"/>
                    <a:satMod val="115000"/>
                  </a:srgbClr>
                </a:gs>
                <a:gs pos="100000">
                  <a:srgbClr val="1DC4FF">
                    <a:shade val="100000"/>
                    <a:satMod val="115000"/>
                  </a:srgbClr>
                </a:gs>
              </a:gsLst>
              <a:lin ang="16200000" scaled="1"/>
              <a:tileRect/>
            </a:gradFill>
            <a:ln w="12700"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rgbClr val="1DC4FF"/>
                </a:solidFill>
              </a:endParaRPr>
            </a:p>
          </p:txBody>
        </p:sp>
        <p:sp>
          <p:nvSpPr>
            <p:cNvPr id="38" name="Parallelogram 37"/>
            <p:cNvSpPr/>
            <p:nvPr/>
          </p:nvSpPr>
          <p:spPr>
            <a:xfrm rot="20936523" flipV="1">
              <a:off x="522545" y="524951"/>
              <a:ext cx="1072896" cy="289243"/>
            </a:xfrm>
            <a:prstGeom prst="parallelogram">
              <a:avLst>
                <a:gd name="adj" fmla="val 59698"/>
              </a:avLst>
            </a:prstGeom>
            <a:gradFill flip="none" rotWithShape="1">
              <a:gsLst>
                <a:gs pos="0">
                  <a:srgbClr val="FF6DFF"/>
                </a:gs>
                <a:gs pos="50000">
                  <a:srgbClr val="BC0CAF"/>
                </a:gs>
                <a:gs pos="100000">
                  <a:srgbClr val="940A8A"/>
                </a:gs>
              </a:gsLst>
              <a:lin ang="16200000" scaled="1"/>
              <a:tileRect/>
            </a:gradFill>
            <a:ln w="12700"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Rectangle 7"/>
              <p:cNvSpPr/>
              <p:nvPr/>
            </p:nvSpPr>
            <p:spPr>
              <a:xfrm>
                <a:off x="6944091" y="4925737"/>
                <a:ext cx="1971309" cy="553998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000" b="1" i="1" dirty="0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  <a:cs typeface="Times New Roman" pitchFamily="18" charset="0"/>
                        </a:rPr>
                        <m:t>(</m:t>
                      </m:r>
                      <m:sSub>
                        <m:sSubPr>
                          <m:ctrlPr>
                            <a:rPr lang="en-US" sz="3000" b="1" i="1" dirty="0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 panose="02040503050406030204" pitchFamily="18" charset="0"/>
                              <a:cs typeface="Times New Roman" pitchFamily="18" charset="0"/>
                            </a:rPr>
                          </m:ctrlPr>
                        </m:sSubPr>
                        <m:e>
                          <m:r>
                            <a:rPr lang="en-US" sz="3000" b="1" i="1" dirty="0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  <a:cs typeface="Times New Roman" pitchFamily="18" charset="0"/>
                            </a:rPr>
                            <m:t>𝒃</m:t>
                          </m:r>
                        </m:e>
                        <m:sub>
                          <m:r>
                            <a:rPr lang="en-US" sz="3000" b="1" i="1" dirty="0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  <a:cs typeface="Times New Roman" pitchFamily="18" charset="0"/>
                            </a:rPr>
                            <m:t>𝟏</m:t>
                          </m:r>
                        </m:sub>
                      </m:sSub>
                      <m:r>
                        <a:rPr lang="en-US" sz="3000" b="1" i="1" dirty="0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  <a:cs typeface="Times New Roman" pitchFamily="18" charset="0"/>
                        </a:rPr>
                        <m:t>+ </m:t>
                      </m:r>
                      <m:sSub>
                        <m:sSubPr>
                          <m:ctrlPr>
                            <a:rPr lang="en-US" sz="3000" b="1" i="1" dirty="0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 panose="02040503050406030204" pitchFamily="18" charset="0"/>
                              <a:cs typeface="Times New Roman" pitchFamily="18" charset="0"/>
                            </a:rPr>
                          </m:ctrlPr>
                        </m:sSubPr>
                        <m:e>
                          <m:r>
                            <a:rPr lang="en-US" sz="3000" b="1" i="1" dirty="0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  <a:cs typeface="Times New Roman" pitchFamily="18" charset="0"/>
                            </a:rPr>
                            <m:t>𝒃</m:t>
                          </m:r>
                        </m:e>
                        <m:sub>
                          <m:r>
                            <a:rPr lang="en-US" sz="3000" b="1" i="1" dirty="0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  <a:cs typeface="Times New Roman" pitchFamily="18" charset="0"/>
                            </a:rPr>
                            <m:t>𝟐</m:t>
                          </m:r>
                        </m:sub>
                      </m:sSub>
                      <m:r>
                        <a:rPr lang="en-US" sz="3000" b="1" i="1" dirty="0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  <a:cs typeface="Times New Roman" pitchFamily="18" charset="0"/>
                        </a:rPr>
                        <m:t>)</m:t>
                      </m:r>
                    </m:oMath>
                  </m:oMathPara>
                </a14:m>
                <a:endParaRPr lang="en-US" sz="3000" dirty="0">
                  <a:solidFill>
                    <a:schemeClr val="bg1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endParaRPr>
              </a:p>
            </p:txBody>
          </p:sp>
        </mc:Choice>
        <mc:Fallback xmlns="">
          <p:sp>
            <p:nvSpPr>
              <p:cNvPr id="8" name="Rectangle 7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944091" y="4925737"/>
                <a:ext cx="1971309" cy="553998"/>
              </a:xfrm>
              <a:prstGeom prst="rect">
                <a:avLst/>
              </a:prstGeom>
              <a:blipFill rotWithShape="1"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9" name="Rectangle 8"/>
              <p:cNvSpPr/>
              <p:nvPr/>
            </p:nvSpPr>
            <p:spPr>
              <a:xfrm>
                <a:off x="6298221" y="4941351"/>
                <a:ext cx="874470" cy="553998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000" b="1" i="1" dirty="0" smtClean="0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  <a:cs typeface="Times New Roman" pitchFamily="18" charset="0"/>
                        </a:rPr>
                        <m:t>𝒉</m:t>
                      </m:r>
                      <m:r>
                        <a:rPr lang="en-US" sz="3000" b="1" i="1" dirty="0" smtClean="0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  <a:ea typeface="Cambria Math"/>
                          <a:cs typeface="Times New Roman" pitchFamily="18" charset="0"/>
                        </a:rPr>
                        <m:t>×</m:t>
                      </m:r>
                    </m:oMath>
                  </m:oMathPara>
                </a14:m>
                <a:endParaRPr lang="en-US" sz="3000" dirty="0">
                  <a:solidFill>
                    <a:schemeClr val="bg1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endParaRPr>
              </a:p>
            </p:txBody>
          </p:sp>
        </mc:Choice>
        <mc:Fallback xmlns="">
          <p:sp>
            <p:nvSpPr>
              <p:cNvPr id="9" name="Rectangle 8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298221" y="4941351"/>
                <a:ext cx="874470" cy="553998"/>
              </a:xfrm>
              <a:prstGeom prst="rect">
                <a:avLst/>
              </a:prstGeom>
              <a:blipFill rotWithShape="1"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12" name="Group 11"/>
          <p:cNvGrpSpPr/>
          <p:nvPr/>
        </p:nvGrpSpPr>
        <p:grpSpPr>
          <a:xfrm>
            <a:off x="2066544" y="4617720"/>
            <a:ext cx="137160" cy="1668286"/>
            <a:chOff x="2295144" y="4617720"/>
            <a:chExt cx="137160" cy="1668286"/>
          </a:xfrm>
          <a:effectLst>
            <a:outerShdw blurRad="50800" dist="12700" dir="8100000" algn="tr" rotWithShape="0">
              <a:prstClr val="black">
                <a:alpha val="40000"/>
              </a:prstClr>
            </a:outerShdw>
          </a:effectLst>
        </p:grpSpPr>
        <p:cxnSp>
          <p:nvCxnSpPr>
            <p:cNvPr id="54" name="Straight Connector 53"/>
            <p:cNvCxnSpPr/>
            <p:nvPr/>
          </p:nvCxnSpPr>
          <p:spPr>
            <a:xfrm>
              <a:off x="2432304" y="4617720"/>
              <a:ext cx="0" cy="1645920"/>
            </a:xfrm>
            <a:prstGeom prst="line">
              <a:avLst/>
            </a:prstGeom>
            <a:ln w="28575">
              <a:solidFill>
                <a:schemeClr val="bg1"/>
              </a:solidFill>
              <a:prstDash val="sys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6" name="Rectangle 45"/>
            <p:cNvSpPr/>
            <p:nvPr/>
          </p:nvSpPr>
          <p:spPr>
            <a:xfrm>
              <a:off x="2295144" y="6148846"/>
              <a:ext cx="137160" cy="137160"/>
            </a:xfrm>
            <a:prstGeom prst="rect">
              <a:avLst/>
            </a:prstGeom>
            <a:noFill/>
            <a:ln w="28575"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48" name="Trapezoid 47"/>
          <p:cNvSpPr/>
          <p:nvPr/>
        </p:nvSpPr>
        <p:spPr>
          <a:xfrm rot="10052560" flipV="1">
            <a:off x="6948967" y="465821"/>
            <a:ext cx="867120" cy="396080"/>
          </a:xfrm>
          <a:prstGeom prst="trapezoid">
            <a:avLst>
              <a:gd name="adj" fmla="val 37374"/>
            </a:avLst>
          </a:prstGeom>
          <a:gradFill flip="none" rotWithShape="1">
            <a:gsLst>
              <a:gs pos="0">
                <a:schemeClr val="bg1"/>
              </a:gs>
              <a:gs pos="50000">
                <a:srgbClr val="FFC000"/>
              </a:gs>
              <a:gs pos="100000">
                <a:srgbClr val="FB8005"/>
              </a:gs>
            </a:gsLst>
            <a:lin ang="16200000" scaled="1"/>
            <a:tileRect/>
          </a:gradFill>
          <a:ln w="12700">
            <a:solidFill>
              <a:srgbClr val="FF05ED"/>
            </a:solidFill>
          </a:ln>
          <a:effectLst>
            <a:outerShdw blurRad="50800" dist="38100" dir="8100000" algn="tr" rotWithShape="0">
              <a:prstClr val="black">
                <a:alpha val="8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26" name="Group 25"/>
          <p:cNvGrpSpPr/>
          <p:nvPr/>
        </p:nvGrpSpPr>
        <p:grpSpPr>
          <a:xfrm>
            <a:off x="304800" y="3212462"/>
            <a:ext cx="8790067" cy="978538"/>
            <a:chOff x="304800" y="3212462"/>
            <a:chExt cx="8790067" cy="978538"/>
          </a:xfrm>
        </p:grpSpPr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9" name="Rectangle 28"/>
                <p:cNvSpPr/>
                <p:nvPr/>
              </p:nvSpPr>
              <p:spPr>
                <a:xfrm>
                  <a:off x="304800" y="3212462"/>
                  <a:ext cx="8790067" cy="978538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r>
                    <a:rPr lang="en-US" sz="2800" b="1" dirty="0">
                      <a:solidFill>
                        <a:srgbClr val="F9A807"/>
                      </a:solidFill>
                      <a:effectLst>
                        <a:outerShdw blurRad="50800" dist="50800" dir="8100000" algn="tr" rotWithShape="0">
                          <a:prstClr val="black"/>
                        </a:outerShdw>
                      </a:effectLst>
                    </a:rPr>
                    <a:t>Step 3: Multiply your answer by </a:t>
                  </a:r>
                  <a14:m>
                    <m:oMath xmlns:m="http://schemas.openxmlformats.org/officeDocument/2006/math">
                      <m:f>
                        <m:fPr>
                          <m:ctrlPr>
                            <a:rPr lang="en-US" sz="4000" b="1" i="1" smtClean="0">
                              <a:solidFill>
                                <a:srgbClr val="F9A807"/>
                              </a:solidFill>
                              <a:effectLst>
                                <a:outerShdw blurRad="50800" dist="50800" dir="8100000" algn="tr" rotWithShape="0">
                                  <a:prstClr val="black"/>
                                </a:outerShdw>
                              </a:effectLst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4000" b="1" i="1" smtClean="0">
                              <a:solidFill>
                                <a:srgbClr val="F9A807"/>
                              </a:solidFill>
                              <a:effectLst>
                                <a:outerShdw blurRad="50800" dist="508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</a:rPr>
                            <m:t>𝟏</m:t>
                          </m:r>
                        </m:num>
                        <m:den>
                          <m:r>
                            <a:rPr lang="en-US" sz="4000" b="1" i="1" smtClean="0">
                              <a:solidFill>
                                <a:srgbClr val="F9A807"/>
                              </a:solidFill>
                              <a:effectLst>
                                <a:outerShdw blurRad="50800" dist="508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</a:rPr>
                            <m:t>𝟐</m:t>
                          </m:r>
                        </m:den>
                      </m:f>
                    </m:oMath>
                  </a14:m>
                  <a:endParaRPr lang="en-US" sz="3000" b="1" dirty="0">
                    <a:solidFill>
                      <a:srgbClr val="F9A807"/>
                    </a:solidFill>
                    <a:effectLst>
                      <a:outerShdw blurRad="50800" dist="50800" dir="8100000" algn="tr" rotWithShape="0">
                        <a:prstClr val="black"/>
                      </a:outerShdw>
                    </a:effectLst>
                  </a:endParaRPr>
                </a:p>
              </p:txBody>
            </p:sp>
          </mc:Choice>
          <mc:Fallback xmlns="">
            <p:sp>
              <p:nvSpPr>
                <p:cNvPr id="29" name="Rectangle 28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304800" y="3212462"/>
                  <a:ext cx="8790067" cy="978538"/>
                </a:xfrm>
                <a:prstGeom prst="rect">
                  <a:avLst/>
                </a:prstGeom>
                <a:blipFill rotWithShape="1">
                  <a:blip r:embed="rId5"/>
                  <a:stretch>
                    <a:fillRect l="-2219" b="-6832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14" name="Rectangle 13"/>
            <p:cNvSpPr/>
            <p:nvPr/>
          </p:nvSpPr>
          <p:spPr>
            <a:xfrm>
              <a:off x="5695438" y="3537286"/>
              <a:ext cx="2156742" cy="461665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ctr"/>
              <a:r>
                <a:rPr lang="en-US" sz="2400" b="1" dirty="0">
                  <a:solidFill>
                    <a:srgbClr val="F9A807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</a:rPr>
                <a:t>(or divide by 2)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5437604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7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10" presetClass="entr" presetSubtype="0" fill="hold" grpId="0" nodeType="with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500"/>
                                        <p:tgtEl>
                                          <p:spTgt spid="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22" presetClass="entr" presetSubtype="1" fill="hold" nodeType="withEffect">
                                  <p:stCondLst>
                                    <p:cond delay="125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5" dur="1750"/>
                                        <p:tgtEl>
                                          <p:spTgt spid="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26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0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1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26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27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8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29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30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31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32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33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  <p:par>
                                <p:cTn id="34" presetID="26" presetClass="entr" presetSubtype="0" fill="hold" grpId="0" nodeType="withEffect">
                                  <p:stCondLst>
                                    <p:cond delay="225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6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7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1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42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43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44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45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46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47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48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49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0" fill="hold">
                      <p:stCondLst>
                        <p:cond delay="indefinite"/>
                      </p:stCondLst>
                      <p:childTnLst>
                        <p:par>
                          <p:cTn id="51" fill="hold">
                            <p:stCondLst>
                              <p:cond delay="0"/>
                            </p:stCondLst>
                            <p:childTnLst>
                              <p:par>
                                <p:cTn id="52" presetID="47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4" dur="10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5" dur="10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6" dur="10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7" presetID="42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58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9" dur="1000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0" dur="1000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ppt_y+.1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2" fill="hold">
                      <p:stCondLst>
                        <p:cond delay="indefinite"/>
                      </p:stCondLst>
                      <p:childTnLst>
                        <p:par>
                          <p:cTn id="63" fill="hold">
                            <p:stCondLst>
                              <p:cond delay="0"/>
                            </p:stCondLst>
                            <p:childTnLst>
                              <p:par>
                                <p:cTn id="64" presetID="47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6" dur="10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7" dur="10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8" dur="10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9" presetID="42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70" dur="10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71" dur="1000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2" dur="1000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ppt_y+.1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73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4" fill="hold">
                      <p:stCondLst>
                        <p:cond delay="indefinite"/>
                      </p:stCondLst>
                      <p:childTnLst>
                        <p:par>
                          <p:cTn id="75" fill="hold">
                            <p:stCondLst>
                              <p:cond delay="0"/>
                            </p:stCondLst>
                            <p:childTnLst>
                              <p:par>
                                <p:cTn id="76" presetID="26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8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79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0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1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2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3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84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85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86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87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88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89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90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91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2" fill="hold">
                      <p:stCondLst>
                        <p:cond delay="indefinite"/>
                      </p:stCondLst>
                      <p:childTnLst>
                        <p:par>
                          <p:cTn id="93" fill="hold">
                            <p:stCondLst>
                              <p:cond delay="0"/>
                            </p:stCondLst>
                            <p:childTnLst>
                              <p:par>
                                <p:cTn id="94" presetID="47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6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97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9" presetID="22" presetClass="entr" presetSubtype="8" fill="hold" nodeType="withEffect">
                                  <p:stCondLst>
                                    <p:cond delay="750"/>
                                  </p:stCondLst>
                                  <p:childTnLst>
                                    <p:set>
                                      <p:cBhvr>
                                        <p:cTn id="10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01" dur="1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2" presetID="22" presetClass="entr" presetSubtype="4" fill="hold" nodeType="withEffect">
                                  <p:stCondLst>
                                    <p:cond delay="2250"/>
                                  </p:stCondLst>
                                  <p:childTnLst>
                                    <p:set>
                                      <p:cBhvr>
                                        <p:cTn id="10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04" dur="125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5" fill="hold">
                      <p:stCondLst>
                        <p:cond delay="indefinite"/>
                      </p:stCondLst>
                      <p:childTnLst>
                        <p:par>
                          <p:cTn id="106" fill="hold">
                            <p:stCondLst>
                              <p:cond delay="0"/>
                            </p:stCondLst>
                            <p:childTnLst>
                              <p:par>
                                <p:cTn id="107" presetID="26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09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10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1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2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3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4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115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116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17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118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19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120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21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122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3" fill="hold">
                      <p:stCondLst>
                        <p:cond delay="indefinite"/>
                      </p:stCondLst>
                      <p:childTnLst>
                        <p:par>
                          <p:cTn id="124" fill="hold">
                            <p:stCondLst>
                              <p:cond delay="0"/>
                            </p:stCondLst>
                            <p:childTnLst>
                              <p:par>
                                <p:cTn id="125" presetID="47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7" dur="10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28" dur="1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9" dur="1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0" fill="hold">
                      <p:stCondLst>
                        <p:cond delay="indefinite"/>
                      </p:stCondLst>
                      <p:childTnLst>
                        <p:par>
                          <p:cTn id="131" fill="hold">
                            <p:stCondLst>
                              <p:cond delay="0"/>
                            </p:stCondLst>
                            <p:childTnLst>
                              <p:par>
                                <p:cTn id="132" presetID="26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34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5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6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7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8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9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140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141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42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143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44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145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46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147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1" grpId="0" animBg="1"/>
      <p:bldP spid="50" grpId="0"/>
      <p:bldP spid="51" grpId="0"/>
      <p:bldP spid="4" grpId="0"/>
      <p:bldP spid="4" grpId="1"/>
      <p:bldP spid="5" grpId="0"/>
      <p:bldP spid="27" grpId="0"/>
      <p:bldP spid="31" grpId="0"/>
      <p:bldP spid="31" grpId="1"/>
      <p:bldP spid="32" grpId="0"/>
      <p:bldP spid="8" grpId="0"/>
      <p:bldP spid="9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152400" y="5867400"/>
                <a:ext cx="2514600" cy="595932"/>
              </a:xfrm>
              <a:prstGeom prst="rect">
                <a:avLst/>
              </a:prstGeom>
              <a:noFill/>
              <a:effectLst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"/>
                    </m:oMathParaPr>
                    <m:oMath xmlns:m="http://schemas.openxmlformats.org/officeDocument/2006/math"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𝑨</m:t>
                      </m:r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=</m:t>
                      </m:r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𝟏𝟔</m:t>
                      </m:r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÷</m:t>
                      </m:r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𝟐</m:t>
                      </m:r>
                    </m:oMath>
                  </m:oMathPara>
                </a14:m>
                <a:endParaRPr lang="en-US" sz="3200" b="1" dirty="0">
                  <a:solidFill>
                    <a:schemeClr val="bg1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</a:endParaRPr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52400" y="5867400"/>
                <a:ext cx="2514600" cy="595932"/>
              </a:xfrm>
              <a:prstGeom prst="rect">
                <a:avLst/>
              </a:prstGeom>
              <a:blipFill rotWithShape="1">
                <a:blip r:embed="rId2"/>
                <a:stretch>
                  <a:fillRect/>
                </a:stretch>
              </a:blipFill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11" name="Group 10"/>
          <p:cNvGrpSpPr/>
          <p:nvPr/>
        </p:nvGrpSpPr>
        <p:grpSpPr>
          <a:xfrm>
            <a:off x="855979" y="228600"/>
            <a:ext cx="7335133" cy="830997"/>
            <a:chOff x="774511" y="228600"/>
            <a:chExt cx="7335133" cy="830997"/>
          </a:xfrm>
        </p:grpSpPr>
        <p:grpSp>
          <p:nvGrpSpPr>
            <p:cNvPr id="12" name="Group 11"/>
            <p:cNvGrpSpPr/>
            <p:nvPr/>
          </p:nvGrpSpPr>
          <p:grpSpPr>
            <a:xfrm>
              <a:off x="2175957" y="228600"/>
              <a:ext cx="4524375" cy="830997"/>
              <a:chOff x="491937" y="166906"/>
              <a:chExt cx="4524375" cy="830997"/>
            </a:xfrm>
          </p:grpSpPr>
          <p:sp>
            <p:nvSpPr>
              <p:cNvPr id="18" name="Parallelogram 17"/>
              <p:cNvSpPr/>
              <p:nvPr/>
            </p:nvSpPr>
            <p:spPr>
              <a:xfrm>
                <a:off x="491937" y="228600"/>
                <a:ext cx="4524375" cy="731520"/>
              </a:xfrm>
              <a:prstGeom prst="parallelogram">
                <a:avLst/>
              </a:prstGeom>
              <a:gradFill flip="none" rotWithShape="1">
                <a:gsLst>
                  <a:gs pos="0">
                    <a:srgbClr val="7030A0"/>
                  </a:gs>
                  <a:gs pos="50000">
                    <a:srgbClr val="BC0CAF"/>
                  </a:gs>
                  <a:gs pos="100000">
                    <a:schemeClr val="bg1"/>
                  </a:gs>
                </a:gsLst>
                <a:lin ang="16200000" scaled="1"/>
                <a:tileRect/>
              </a:gradFill>
              <a:ln w="19050">
                <a:solidFill>
                  <a:srgbClr val="FFC000"/>
                </a:solidFill>
              </a:ln>
              <a:effectLst>
                <a:outerShdw blurRad="50800" dist="50800" dir="8100000" algn="tr" rotWithShape="0">
                  <a:prstClr val="black"/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9" name="TextBox 18"/>
              <p:cNvSpPr txBox="1"/>
              <p:nvPr/>
            </p:nvSpPr>
            <p:spPr>
              <a:xfrm>
                <a:off x="825312" y="166906"/>
                <a:ext cx="3962400" cy="830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  <a:scene3d>
                  <a:camera prst="orthographicFront"/>
                  <a:lightRig rig="threePt" dir="t"/>
                </a:scene3d>
                <a:sp3d extrusionH="57150">
                  <a:bevelT h="25400" prst="softRound"/>
                </a:sp3d>
              </a:bodyPr>
              <a:lstStyle/>
              <a:p>
                <a:pPr algn="ctr"/>
                <a:r>
                  <a:rPr lang="en-US" sz="4800" b="1" dirty="0">
                    <a:solidFill>
                      <a:srgbClr val="FFC000"/>
                    </a:solidFill>
                    <a:effectLst>
                      <a:outerShdw blurRad="50800" dist="38100" dir="8100000" algn="tr" rotWithShape="0">
                        <a:prstClr val="black"/>
                      </a:outerShdw>
                    </a:effectLst>
                    <a:latin typeface="AR CHRISTY" panose="02000000000000000000" pitchFamily="2" charset="0"/>
                  </a:rPr>
                  <a:t>You can Do it!</a:t>
                </a:r>
              </a:p>
            </p:txBody>
          </p:sp>
        </p:grpSp>
        <p:sp>
          <p:nvSpPr>
            <p:cNvPr id="13" name="Rectangle 12"/>
            <p:cNvSpPr/>
            <p:nvPr/>
          </p:nvSpPr>
          <p:spPr>
            <a:xfrm>
              <a:off x="1542098" y="228600"/>
              <a:ext cx="457200" cy="457200"/>
            </a:xfrm>
            <a:prstGeom prst="rect">
              <a:avLst/>
            </a:prstGeom>
            <a:gradFill flip="none" rotWithShape="1">
              <a:gsLst>
                <a:gs pos="0">
                  <a:srgbClr val="92D050">
                    <a:shade val="30000"/>
                    <a:satMod val="115000"/>
                  </a:srgbClr>
                </a:gs>
                <a:gs pos="50000">
                  <a:srgbClr val="92D050">
                    <a:shade val="67500"/>
                    <a:satMod val="115000"/>
                  </a:srgbClr>
                </a:gs>
                <a:gs pos="100000">
                  <a:srgbClr val="92D050">
                    <a:shade val="100000"/>
                    <a:satMod val="115000"/>
                  </a:srgbClr>
                </a:gs>
              </a:gsLst>
              <a:lin ang="16200000" scaled="1"/>
              <a:tileRect/>
            </a:gradFill>
            <a:ln w="12700">
              <a:solidFill>
                <a:schemeClr val="bg1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" name="Right Triangle 13"/>
            <p:cNvSpPr/>
            <p:nvPr/>
          </p:nvSpPr>
          <p:spPr>
            <a:xfrm>
              <a:off x="1237298" y="381000"/>
              <a:ext cx="762000" cy="533400"/>
            </a:xfrm>
            <a:prstGeom prst="rtTriangle">
              <a:avLst/>
            </a:prstGeom>
            <a:gradFill flip="none" rotWithShape="1">
              <a:gsLst>
                <a:gs pos="0">
                  <a:srgbClr val="FCDE04"/>
                </a:gs>
                <a:gs pos="50000">
                  <a:srgbClr val="FFFF00"/>
                </a:gs>
                <a:gs pos="96000">
                  <a:schemeClr val="bg1"/>
                </a:gs>
              </a:gsLst>
              <a:lin ang="16200000" scaled="1"/>
              <a:tileRect/>
            </a:gradFill>
            <a:ln w="12700">
              <a:solidFill>
                <a:srgbClr val="00B05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" name="Rectangle 14"/>
            <p:cNvSpPr/>
            <p:nvPr/>
          </p:nvSpPr>
          <p:spPr>
            <a:xfrm rot="2036944">
              <a:off x="7263618" y="354875"/>
              <a:ext cx="846026" cy="396081"/>
            </a:xfrm>
            <a:prstGeom prst="rect">
              <a:avLst/>
            </a:prstGeom>
            <a:gradFill flip="none" rotWithShape="1">
              <a:gsLst>
                <a:gs pos="0">
                  <a:srgbClr val="1DC4FF">
                    <a:shade val="30000"/>
                    <a:satMod val="115000"/>
                  </a:srgbClr>
                </a:gs>
                <a:gs pos="50000">
                  <a:srgbClr val="1DC4FF">
                    <a:shade val="67500"/>
                    <a:satMod val="115000"/>
                  </a:srgbClr>
                </a:gs>
                <a:gs pos="100000">
                  <a:srgbClr val="1DC4FF">
                    <a:shade val="100000"/>
                    <a:satMod val="115000"/>
                  </a:srgbClr>
                </a:gs>
              </a:gsLst>
              <a:lin ang="16200000" scaled="1"/>
              <a:tileRect/>
            </a:gradFill>
            <a:ln w="12700"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rgbClr val="1DC4FF"/>
                </a:solidFill>
              </a:endParaRPr>
            </a:p>
          </p:txBody>
        </p:sp>
        <p:sp>
          <p:nvSpPr>
            <p:cNvPr id="16" name="Parallelogram 15"/>
            <p:cNvSpPr/>
            <p:nvPr/>
          </p:nvSpPr>
          <p:spPr>
            <a:xfrm rot="20936523" flipV="1">
              <a:off x="774511" y="524951"/>
              <a:ext cx="1072896" cy="289243"/>
            </a:xfrm>
            <a:prstGeom prst="parallelogram">
              <a:avLst>
                <a:gd name="adj" fmla="val 59698"/>
              </a:avLst>
            </a:prstGeom>
            <a:gradFill flip="none" rotWithShape="1">
              <a:gsLst>
                <a:gs pos="0">
                  <a:srgbClr val="FF6DFF"/>
                </a:gs>
                <a:gs pos="50000">
                  <a:srgbClr val="BC0CAF"/>
                </a:gs>
                <a:gs pos="100000">
                  <a:srgbClr val="940A8A"/>
                </a:gs>
              </a:gsLst>
              <a:lin ang="16200000" scaled="1"/>
              <a:tileRect/>
            </a:gradFill>
            <a:ln w="12700">
              <a:solidFill>
                <a:srgbClr val="FFFF00"/>
              </a:solidFill>
            </a:ln>
            <a:effectLst>
              <a:outerShdw blurRad="50800" dist="38100" dir="8100000" algn="tr" rotWithShape="0">
                <a:prstClr val="black">
                  <a:alpha val="8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0" name="Rectangle 19"/>
          <p:cNvSpPr/>
          <p:nvPr/>
        </p:nvSpPr>
        <p:spPr>
          <a:xfrm>
            <a:off x="353751" y="1276290"/>
            <a:ext cx="8561649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ts val="2400"/>
              </a:lnSpc>
            </a:pPr>
            <a:r>
              <a:rPr lang="en-US" sz="2400" b="1" dirty="0">
                <a:solidFill>
                  <a:srgbClr val="FFFF00"/>
                </a:solidFill>
                <a:effectLst>
                  <a:outerShdw blurRad="50800" dist="38100" dir="8100000" algn="tr" rotWithShape="0">
                    <a:prstClr val="black"/>
                  </a:outerShdw>
                </a:effectLst>
              </a:rPr>
              <a:t>Find the area of each trapezoid. Remember to label your answers!</a:t>
            </a:r>
          </a:p>
        </p:txBody>
      </p:sp>
      <p:sp>
        <p:nvSpPr>
          <p:cNvPr id="21" name="Rectangle 20"/>
          <p:cNvSpPr/>
          <p:nvPr/>
        </p:nvSpPr>
        <p:spPr>
          <a:xfrm>
            <a:off x="76200" y="76200"/>
            <a:ext cx="9006840" cy="6722477"/>
          </a:xfrm>
          <a:prstGeom prst="rect">
            <a:avLst/>
          </a:prstGeom>
          <a:noFill/>
          <a:ln w="133350">
            <a:solidFill>
              <a:srgbClr val="FFCC00"/>
            </a:solidFill>
          </a:ln>
          <a:scene3d>
            <a:camera prst="orthographicFront"/>
            <a:lightRig rig="threePt" dir="t"/>
          </a:scene3d>
          <a:sp3d>
            <a:bevelT w="152400" h="50800" prst="softRound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37" name="Group 36"/>
          <p:cNvGrpSpPr/>
          <p:nvPr/>
        </p:nvGrpSpPr>
        <p:grpSpPr>
          <a:xfrm>
            <a:off x="457200" y="1752600"/>
            <a:ext cx="3429000" cy="2297242"/>
            <a:chOff x="457200" y="1752600"/>
            <a:chExt cx="3429000" cy="2297242"/>
          </a:xfrm>
        </p:grpSpPr>
        <p:grpSp>
          <p:nvGrpSpPr>
            <p:cNvPr id="3" name="Group 2"/>
            <p:cNvGrpSpPr/>
            <p:nvPr/>
          </p:nvGrpSpPr>
          <p:grpSpPr>
            <a:xfrm>
              <a:off x="457200" y="1752600"/>
              <a:ext cx="3429000" cy="2297242"/>
              <a:chOff x="4392386" y="1794591"/>
              <a:chExt cx="3429000" cy="2297242"/>
            </a:xfrm>
          </p:grpSpPr>
          <p:sp>
            <p:nvSpPr>
              <p:cNvPr id="4" name="TextBox 3"/>
              <p:cNvSpPr txBox="1"/>
              <p:nvPr/>
            </p:nvSpPr>
            <p:spPr>
              <a:xfrm>
                <a:off x="4392386" y="1794591"/>
                <a:ext cx="457200" cy="46166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2400" b="1" dirty="0">
                    <a:solidFill>
                      <a:schemeClr val="bg1"/>
                    </a:solidFill>
                    <a:effectLst>
                      <a:outerShdw blurRad="50800" dist="50800" dir="8100000" algn="tr" rotWithShape="0">
                        <a:prstClr val="black"/>
                      </a:outerShdw>
                    </a:effectLst>
                  </a:rPr>
                  <a:t>1)</a:t>
                </a:r>
                <a:endParaRPr lang="en-US" sz="2400" dirty="0">
                  <a:solidFill>
                    <a:schemeClr val="bg1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</a:endParaRPr>
              </a:p>
            </p:txBody>
          </p:sp>
          <p:sp>
            <p:nvSpPr>
              <p:cNvPr id="5" name="Trapezoid 4"/>
              <p:cNvSpPr/>
              <p:nvPr/>
            </p:nvSpPr>
            <p:spPr>
              <a:xfrm>
                <a:off x="4544786" y="2258489"/>
                <a:ext cx="3276600" cy="1421565"/>
              </a:xfrm>
              <a:prstGeom prst="trapezoid">
                <a:avLst>
                  <a:gd name="adj" fmla="val 55630"/>
                </a:avLst>
              </a:prstGeom>
              <a:solidFill>
                <a:srgbClr val="92D050"/>
              </a:solidFill>
              <a:ln>
                <a:solidFill>
                  <a:srgbClr val="92D05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cxnSp>
            <p:nvCxnSpPr>
              <p:cNvPr id="6" name="Straight Connector 5"/>
              <p:cNvCxnSpPr/>
              <p:nvPr/>
            </p:nvCxnSpPr>
            <p:spPr>
              <a:xfrm>
                <a:off x="7026076" y="2258568"/>
                <a:ext cx="0" cy="1415142"/>
              </a:xfrm>
              <a:prstGeom prst="line">
                <a:avLst/>
              </a:prstGeom>
              <a:ln w="28575">
                <a:solidFill>
                  <a:schemeClr val="bg1"/>
                </a:solidFill>
                <a:prstDash val="sysDash"/>
              </a:ln>
              <a:effectLst>
                <a:outerShdw blurRad="50800" dist="12700" dir="8100000" algn="tr" rotWithShape="0">
                  <a:prstClr val="black">
                    <a:alpha val="40000"/>
                  </a:prstClr>
                </a:outerShdw>
              </a:effectLst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7" name="TextBox 6"/>
              <p:cNvSpPr txBox="1"/>
              <p:nvPr/>
            </p:nvSpPr>
            <p:spPr>
              <a:xfrm>
                <a:off x="5840186" y="3630168"/>
                <a:ext cx="762000" cy="46166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2400" b="1" dirty="0">
                    <a:solidFill>
                      <a:schemeClr val="bg1"/>
                    </a:solidFill>
                    <a:effectLst>
                      <a:outerShdw blurRad="50800" dist="50800" dir="8100000" algn="tr" rotWithShape="0">
                        <a:prstClr val="black"/>
                      </a:outerShdw>
                    </a:effectLst>
                  </a:rPr>
                  <a:t>5 m</a:t>
                </a:r>
                <a:endParaRPr lang="en-US" sz="2400" dirty="0">
                  <a:solidFill>
                    <a:schemeClr val="bg1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</a:endParaRPr>
              </a:p>
            </p:txBody>
          </p:sp>
          <p:sp>
            <p:nvSpPr>
              <p:cNvPr id="8" name="TextBox 7"/>
              <p:cNvSpPr txBox="1"/>
              <p:nvPr/>
            </p:nvSpPr>
            <p:spPr>
              <a:xfrm>
                <a:off x="6297386" y="2749366"/>
                <a:ext cx="728690" cy="46166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2400" b="1" dirty="0">
                    <a:solidFill>
                      <a:schemeClr val="bg1"/>
                    </a:solidFill>
                    <a:effectLst>
                      <a:outerShdw blurRad="50800" dist="25400" dir="8100000" algn="tr" rotWithShape="0">
                        <a:prstClr val="black"/>
                      </a:outerShdw>
                    </a:effectLst>
                  </a:rPr>
                  <a:t>2 m</a:t>
                </a:r>
                <a:endParaRPr lang="en-US" sz="2400" dirty="0">
                  <a:solidFill>
                    <a:schemeClr val="bg1"/>
                  </a:solidFill>
                  <a:effectLst>
                    <a:outerShdw blurRad="50800" dist="25400" dir="8100000" algn="tr" rotWithShape="0">
                      <a:prstClr val="black"/>
                    </a:outerShdw>
                  </a:effectLst>
                </a:endParaRPr>
              </a:p>
            </p:txBody>
          </p:sp>
          <p:sp>
            <p:nvSpPr>
              <p:cNvPr id="9" name="TextBox 8"/>
              <p:cNvSpPr txBox="1"/>
              <p:nvPr/>
            </p:nvSpPr>
            <p:spPr>
              <a:xfrm>
                <a:off x="5840186" y="1865376"/>
                <a:ext cx="762000" cy="46166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2400" b="1" dirty="0">
                    <a:solidFill>
                      <a:schemeClr val="bg1"/>
                    </a:solidFill>
                    <a:effectLst>
                      <a:outerShdw blurRad="50800" dist="50800" dir="8100000" algn="tr" rotWithShape="0">
                        <a:prstClr val="black"/>
                      </a:outerShdw>
                    </a:effectLst>
                  </a:rPr>
                  <a:t>3 m</a:t>
                </a:r>
                <a:endParaRPr lang="en-US" sz="2400" dirty="0">
                  <a:solidFill>
                    <a:schemeClr val="bg1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</a:endParaRPr>
              </a:p>
            </p:txBody>
          </p:sp>
          <p:sp>
            <p:nvSpPr>
              <p:cNvPr id="10" name="Rectangle 9"/>
              <p:cNvSpPr/>
              <p:nvPr/>
            </p:nvSpPr>
            <p:spPr>
              <a:xfrm>
                <a:off x="6906986" y="3557016"/>
                <a:ext cx="118872" cy="118872"/>
              </a:xfrm>
              <a:prstGeom prst="rect">
                <a:avLst/>
              </a:prstGeom>
              <a:noFill/>
              <a:ln w="28575">
                <a:solidFill>
                  <a:schemeClr val="bg1"/>
                </a:solidFill>
              </a:ln>
              <a:effectLst>
                <a:outerShdw blurRad="50800" dist="12700" dir="8100000" algn="tr" rotWithShape="0">
                  <a:prstClr val="black">
                    <a:alpha val="40000"/>
                  </a:prstClr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22" name="Arc 21"/>
            <p:cNvSpPr/>
            <p:nvPr/>
          </p:nvSpPr>
          <p:spPr>
            <a:xfrm rot="16631524">
              <a:off x="2304288" y="2909206"/>
              <a:ext cx="1208899" cy="643089"/>
            </a:xfrm>
            <a:prstGeom prst="arc">
              <a:avLst>
                <a:gd name="adj1" fmla="val 19578021"/>
                <a:gd name="adj2" fmla="val 424736"/>
              </a:avLst>
            </a:prstGeom>
            <a:ln w="28575">
              <a:solidFill>
                <a:schemeClr val="bg1"/>
              </a:solidFill>
              <a:headEnd type="none" w="med" len="med"/>
              <a:tailEnd type="triangle" w="med" len="med"/>
            </a:ln>
            <a:effectLst>
              <a:outerShdw blurRad="50800" dist="12700" dir="8100000" algn="tr" rotWithShape="0">
                <a:prstClr val="black">
                  <a:alpha val="40000"/>
                </a:prstClr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" name="TextBox 22"/>
            <p:cNvSpPr txBox="1"/>
            <p:nvPr/>
          </p:nvSpPr>
          <p:spPr>
            <a:xfrm rot="18000000">
              <a:off x="393192" y="2560320"/>
              <a:ext cx="990599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b="1" dirty="0">
                  <a:solidFill>
                    <a:schemeClr val="bg1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</a:rPr>
                <a:t>2.6 m</a:t>
              </a:r>
              <a:endParaRPr lang="en-US" sz="2400" dirty="0">
                <a:solidFill>
                  <a:schemeClr val="bg1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</a:endParaRPr>
            </a:p>
          </p:txBody>
        </p:sp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25" name="Rectangle 24"/>
              <p:cNvSpPr/>
              <p:nvPr/>
            </p:nvSpPr>
            <p:spPr>
              <a:xfrm>
                <a:off x="2908737" y="3962400"/>
                <a:ext cx="3644463" cy="898964"/>
              </a:xfrm>
              <a:prstGeom prst="rect">
                <a:avLst/>
              </a:prstGeom>
              <a:effectLst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lang="en-US" sz="2800" b="1" i="1" smtClean="0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𝑨</m:t>
                      </m:r>
                      <m:r>
                        <a:rPr lang="en-US" sz="2800" b="1" i="1" smtClean="0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=</m:t>
                      </m:r>
                      <m:f>
                        <m:fPr>
                          <m:ctrlPr>
                            <a:rPr lang="en-US" sz="2800" b="1" i="1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2800" b="1" i="1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</a:rPr>
                            <m:t>𝟏</m:t>
                          </m:r>
                        </m:num>
                        <m:den>
                          <m:r>
                            <a:rPr lang="en-US" sz="2800" b="1" i="1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</a:rPr>
                            <m:t>𝟐</m:t>
                          </m:r>
                        </m:den>
                      </m:f>
                      <m:r>
                        <a:rPr lang="en-US" sz="2800" b="1" i="1" smtClean="0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  <a:ea typeface="Cambria Math"/>
                        </a:rPr>
                        <m:t>×</m:t>
                      </m:r>
                      <m:r>
                        <a:rPr lang="en-US" sz="2800" b="1" i="1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𝒉</m:t>
                      </m:r>
                      <m:r>
                        <a:rPr lang="en-US" sz="2800" b="1" i="1" smtClean="0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  <a:ea typeface="Cambria Math"/>
                        </a:rPr>
                        <m:t>×</m:t>
                      </m:r>
                      <m:r>
                        <a:rPr lang="en-US" sz="2800" b="1" i="1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(</m:t>
                      </m:r>
                      <m:sSub>
                        <m:sSubPr>
                          <m:ctrlPr>
                            <a:rPr lang="en-US" sz="2800" b="1" i="1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800" b="1" i="1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</a:rPr>
                            <m:t>𝒃</m:t>
                          </m:r>
                        </m:e>
                        <m:sub>
                          <m:r>
                            <a:rPr lang="en-US" sz="2800" b="1" i="1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</a:rPr>
                            <m:t>𝟏</m:t>
                          </m:r>
                        </m:sub>
                      </m:sSub>
                      <m:r>
                        <a:rPr lang="en-US" sz="2800" b="1" i="1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+</m:t>
                      </m:r>
                      <m:sSub>
                        <m:sSubPr>
                          <m:ctrlPr>
                            <a:rPr lang="en-US" sz="2800" b="1" i="1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800" b="1" i="1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</a:rPr>
                            <m:t>𝒃</m:t>
                          </m:r>
                        </m:e>
                        <m:sub>
                          <m:r>
                            <a:rPr lang="en-US" sz="2800" b="1" i="1">
                              <a:solidFill>
                                <a:schemeClr val="bg1"/>
                              </a:solidFill>
                              <a:effectLst>
                                <a:outerShdw blurRad="50800" dist="381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</a:rPr>
                            <m:t>𝟐</m:t>
                          </m:r>
                        </m:sub>
                      </m:sSub>
                      <m:r>
                        <a:rPr lang="en-US" sz="2800" b="1" i="1">
                          <a:solidFill>
                            <a:schemeClr val="bg1"/>
                          </a:solidFill>
                          <a:effectLst>
                            <a:outerShdw blurRad="50800" dist="381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)</m:t>
                      </m:r>
                    </m:oMath>
                  </m:oMathPara>
                </a14:m>
                <a:endParaRPr lang="en-US" sz="2800" b="1" dirty="0">
                  <a:solidFill>
                    <a:schemeClr val="bg1"/>
                  </a:solidFill>
                  <a:effectLst>
                    <a:outerShdw blurRad="50800" dist="38100" dir="8100000" algn="tr" rotWithShape="0">
                      <a:prstClr val="black"/>
                    </a:outerShdw>
                  </a:effectLst>
                </a:endParaRPr>
              </a:p>
            </p:txBody>
          </p:sp>
        </mc:Choice>
        <mc:Fallback xmlns="">
          <p:sp>
            <p:nvSpPr>
              <p:cNvPr id="25" name="Rectangle 24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908737" y="3962400"/>
                <a:ext cx="3644463" cy="898964"/>
              </a:xfrm>
              <a:prstGeom prst="rect">
                <a:avLst/>
              </a:prstGeom>
              <a:blipFill rotWithShape="1">
                <a:blip r:embed="rId3"/>
                <a:stretch>
                  <a:fillRect b="-2721"/>
                </a:stretch>
              </a:blipFill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6" name="Rectangle 25"/>
              <p:cNvSpPr/>
              <p:nvPr/>
            </p:nvSpPr>
            <p:spPr>
              <a:xfrm>
                <a:off x="263107" y="5054025"/>
                <a:ext cx="3664786" cy="58477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ctr"/>
                <a14:m>
                  <m:oMathPara xmlns:m="http://schemas.openxmlformats.org/officeDocument/2006/math">
                    <m:oMathParaPr>
                      <m:jc m:val="center"/>
                    </m:oMathParaPr>
                    <m:oMath xmlns:m="http://schemas.openxmlformats.org/officeDocument/2006/math"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𝑨</m:t>
                      </m:r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=</m:t>
                      </m:r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𝟐</m:t>
                      </m:r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  <a:ea typeface="Cambria Math"/>
                        </a:rPr>
                        <m:t>∙</m:t>
                      </m:r>
                      <m:d>
                        <m:dPr>
                          <m:ctrlPr>
                            <a:rPr lang="en-US" sz="3200" b="1" i="1">
                              <a:solidFill>
                                <a:schemeClr val="bg1"/>
                              </a:solidFill>
                              <a:effectLst>
                                <a:outerShdw blurRad="50800" dist="50800" dir="8100000" algn="tr" rotWithShape="0">
                                  <a:prstClr val="black"/>
                                </a:outerShdw>
                              </a:effectLst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3200" b="1" i="1">
                              <a:solidFill>
                                <a:schemeClr val="bg1"/>
                              </a:solidFill>
                              <a:effectLst>
                                <a:outerShdw blurRad="50800" dist="508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</a:rPr>
                            <m:t>𝟑</m:t>
                          </m:r>
                          <m:r>
                            <a:rPr lang="en-US" sz="3200" b="1" i="1">
                              <a:solidFill>
                                <a:schemeClr val="bg1"/>
                              </a:solidFill>
                              <a:effectLst>
                                <a:outerShdw blurRad="50800" dist="508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</a:rPr>
                            <m:t>+</m:t>
                          </m:r>
                          <m:r>
                            <a:rPr lang="en-US" sz="3200" b="1" i="1">
                              <a:solidFill>
                                <a:schemeClr val="bg1"/>
                              </a:solidFill>
                              <a:effectLst>
                                <a:outerShdw blurRad="50800" dist="508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</a:rPr>
                            <m:t>𝟓</m:t>
                          </m:r>
                        </m:e>
                      </m:d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  <a:ea typeface="Cambria Math"/>
                        </a:rPr>
                        <m:t>÷</m:t>
                      </m:r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  <a:ea typeface="Cambria Math"/>
                        </a:rPr>
                        <m:t>𝟐</m:t>
                      </m:r>
                    </m:oMath>
                  </m:oMathPara>
                </a14:m>
                <a:endParaRPr lang="en-US" sz="3200" b="1" dirty="0">
                  <a:solidFill>
                    <a:schemeClr val="bg1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</a:endParaRPr>
              </a:p>
            </p:txBody>
          </p:sp>
        </mc:Choice>
        <mc:Fallback xmlns="">
          <p:sp>
            <p:nvSpPr>
              <p:cNvPr id="26" name="Rectangle 2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63107" y="5054025"/>
                <a:ext cx="3664786" cy="584775"/>
              </a:xfrm>
              <a:prstGeom prst="rect">
                <a:avLst/>
              </a:prstGeom>
              <a:blipFill rotWithShape="1"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36" name="Group 35"/>
          <p:cNvGrpSpPr/>
          <p:nvPr/>
        </p:nvGrpSpPr>
        <p:grpSpPr>
          <a:xfrm>
            <a:off x="4572000" y="1755648"/>
            <a:ext cx="3868758" cy="2218809"/>
            <a:chOff x="4572000" y="1645920"/>
            <a:chExt cx="3868758" cy="2218809"/>
          </a:xfrm>
        </p:grpSpPr>
        <p:sp>
          <p:nvSpPr>
            <p:cNvPr id="24" name="TextBox 23"/>
            <p:cNvSpPr txBox="1"/>
            <p:nvPr/>
          </p:nvSpPr>
          <p:spPr>
            <a:xfrm>
              <a:off x="4572000" y="1752600"/>
              <a:ext cx="457200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400" b="1" dirty="0">
                  <a:solidFill>
                    <a:schemeClr val="bg1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</a:rPr>
                <a:t>2)</a:t>
              </a:r>
              <a:endParaRPr lang="en-US" sz="2400" dirty="0">
                <a:solidFill>
                  <a:schemeClr val="bg1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</a:endParaRPr>
            </a:p>
          </p:txBody>
        </p:sp>
        <p:sp>
          <p:nvSpPr>
            <p:cNvPr id="28" name="Flowchart: Manual Input 27"/>
            <p:cNvSpPr/>
            <p:nvPr/>
          </p:nvSpPr>
          <p:spPr>
            <a:xfrm rot="5400000">
              <a:off x="6284908" y="1331910"/>
              <a:ext cx="1374783" cy="2819400"/>
            </a:xfrm>
            <a:custGeom>
              <a:avLst/>
              <a:gdLst>
                <a:gd name="connsiteX0" fmla="*/ 0 w 10000"/>
                <a:gd name="connsiteY0" fmla="*/ 2000 h 10000"/>
                <a:gd name="connsiteX1" fmla="*/ 10000 w 10000"/>
                <a:gd name="connsiteY1" fmla="*/ 0 h 10000"/>
                <a:gd name="connsiteX2" fmla="*/ 10000 w 10000"/>
                <a:gd name="connsiteY2" fmla="*/ 10000 h 10000"/>
                <a:gd name="connsiteX3" fmla="*/ 0 w 10000"/>
                <a:gd name="connsiteY3" fmla="*/ 10000 h 10000"/>
                <a:gd name="connsiteX4" fmla="*/ 0 w 10000"/>
                <a:gd name="connsiteY4" fmla="*/ 2000 h 10000"/>
                <a:gd name="connsiteX0" fmla="*/ 0 w 10000"/>
                <a:gd name="connsiteY0" fmla="*/ 2392 h 10000"/>
                <a:gd name="connsiteX1" fmla="*/ 10000 w 10000"/>
                <a:gd name="connsiteY1" fmla="*/ 0 h 10000"/>
                <a:gd name="connsiteX2" fmla="*/ 10000 w 10000"/>
                <a:gd name="connsiteY2" fmla="*/ 10000 h 10000"/>
                <a:gd name="connsiteX3" fmla="*/ 0 w 10000"/>
                <a:gd name="connsiteY3" fmla="*/ 10000 h 10000"/>
                <a:gd name="connsiteX4" fmla="*/ 0 w 10000"/>
                <a:gd name="connsiteY4" fmla="*/ 2392 h 100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10000" h="10000">
                  <a:moveTo>
                    <a:pt x="0" y="2392"/>
                  </a:moveTo>
                  <a:lnTo>
                    <a:pt x="10000" y="0"/>
                  </a:lnTo>
                  <a:lnTo>
                    <a:pt x="10000" y="10000"/>
                  </a:lnTo>
                  <a:lnTo>
                    <a:pt x="0" y="10000"/>
                  </a:lnTo>
                  <a:lnTo>
                    <a:pt x="0" y="2392"/>
                  </a:lnTo>
                  <a:close/>
                </a:path>
              </a:pathLst>
            </a:custGeom>
            <a:solidFill>
              <a:srgbClr val="FFC000"/>
            </a:solidFill>
            <a:ln>
              <a:solidFill>
                <a:srgbClr val="FFC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" name="Rectangle 28"/>
            <p:cNvSpPr/>
            <p:nvPr/>
          </p:nvSpPr>
          <p:spPr>
            <a:xfrm>
              <a:off x="5568137" y="3310128"/>
              <a:ext cx="118872" cy="118872"/>
            </a:xfrm>
            <a:prstGeom prst="rect">
              <a:avLst/>
            </a:prstGeom>
            <a:noFill/>
            <a:ln w="28575">
              <a:solidFill>
                <a:schemeClr val="bg1"/>
              </a:solidFill>
            </a:ln>
            <a:effectLst>
              <a:outerShdw blurRad="50800" dist="12700" dir="2700000" algn="tl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" name="TextBox 29"/>
            <p:cNvSpPr txBox="1"/>
            <p:nvPr/>
          </p:nvSpPr>
          <p:spPr>
            <a:xfrm rot="16200000">
              <a:off x="4974336" y="2510777"/>
              <a:ext cx="762000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b="1" dirty="0">
                  <a:solidFill>
                    <a:schemeClr val="bg1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</a:rPr>
                <a:t>3 in</a:t>
              </a:r>
              <a:endParaRPr lang="en-US" sz="2400" dirty="0">
                <a:solidFill>
                  <a:schemeClr val="bg1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</a:endParaRPr>
            </a:p>
          </p:txBody>
        </p:sp>
        <p:sp>
          <p:nvSpPr>
            <p:cNvPr id="31" name="TextBox 30"/>
            <p:cNvSpPr txBox="1"/>
            <p:nvPr/>
          </p:nvSpPr>
          <p:spPr>
            <a:xfrm>
              <a:off x="6324600" y="1645920"/>
              <a:ext cx="762000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b="1" dirty="0">
                  <a:solidFill>
                    <a:schemeClr val="bg1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</a:rPr>
                <a:t>5 in</a:t>
              </a:r>
              <a:endParaRPr lang="en-US" sz="2400" dirty="0">
                <a:solidFill>
                  <a:schemeClr val="bg1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</a:endParaRPr>
            </a:p>
          </p:txBody>
        </p:sp>
        <p:sp>
          <p:nvSpPr>
            <p:cNvPr id="32" name="TextBox 31"/>
            <p:cNvSpPr txBox="1"/>
            <p:nvPr/>
          </p:nvSpPr>
          <p:spPr>
            <a:xfrm>
              <a:off x="6501395" y="3403064"/>
              <a:ext cx="762000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b="1" dirty="0">
                  <a:solidFill>
                    <a:schemeClr val="bg1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</a:rPr>
                <a:t>8 in</a:t>
              </a:r>
              <a:endParaRPr lang="en-US" sz="2400" dirty="0">
                <a:solidFill>
                  <a:schemeClr val="bg1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</a:endParaRPr>
            </a:p>
          </p:txBody>
        </p:sp>
        <p:sp>
          <p:nvSpPr>
            <p:cNvPr id="33" name="TextBox 32"/>
            <p:cNvSpPr txBox="1"/>
            <p:nvPr/>
          </p:nvSpPr>
          <p:spPr>
            <a:xfrm rot="3900000">
              <a:off x="7735824" y="2442261"/>
              <a:ext cx="948204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b="1" dirty="0">
                  <a:solidFill>
                    <a:schemeClr val="bg1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</a:rPr>
                <a:t>3.3 in</a:t>
              </a:r>
              <a:endParaRPr lang="en-US" sz="2400" dirty="0">
                <a:solidFill>
                  <a:schemeClr val="bg1"/>
                </a:solidFill>
                <a:effectLst>
                  <a:outerShdw blurRad="50800" dist="50800" dir="8100000" algn="tr" rotWithShape="0">
                    <a:prstClr val="black"/>
                  </a:outerShdw>
                </a:effectLst>
              </a:endParaRPr>
            </a:p>
          </p:txBody>
        </p:sp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34" name="Rectangle 33"/>
              <p:cNvSpPr/>
              <p:nvPr/>
            </p:nvSpPr>
            <p:spPr>
              <a:xfrm>
                <a:off x="4858888" y="5054025"/>
                <a:ext cx="3664786" cy="58477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ctr"/>
                <a14:m>
                  <m:oMathPara xmlns:m="http://schemas.openxmlformats.org/officeDocument/2006/math">
                    <m:oMathParaPr>
                      <m:jc m:val="center"/>
                    </m:oMathParaPr>
                    <m:oMath xmlns:m="http://schemas.openxmlformats.org/officeDocument/2006/math"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𝑨</m:t>
                      </m:r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=</m:t>
                      </m:r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𝟑</m:t>
                      </m:r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  <a:ea typeface="Cambria Math"/>
                        </a:rPr>
                        <m:t>∙</m:t>
                      </m:r>
                      <m:d>
                        <m:dPr>
                          <m:ctrlPr>
                            <a:rPr lang="en-US" sz="3200" b="1" i="1">
                              <a:solidFill>
                                <a:schemeClr val="bg1"/>
                              </a:solidFill>
                              <a:effectLst>
                                <a:outerShdw blurRad="50800" dist="50800" dir="8100000" algn="tr" rotWithShape="0">
                                  <a:prstClr val="black"/>
                                </a:outerShdw>
                              </a:effectLst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3200" b="1" i="1" smtClean="0">
                              <a:solidFill>
                                <a:schemeClr val="bg1"/>
                              </a:solidFill>
                              <a:effectLst>
                                <a:outerShdw blurRad="50800" dist="508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</a:rPr>
                            <m:t>𝟓</m:t>
                          </m:r>
                          <m:r>
                            <a:rPr lang="en-US" sz="3200" b="1" i="1">
                              <a:solidFill>
                                <a:schemeClr val="bg1"/>
                              </a:solidFill>
                              <a:effectLst>
                                <a:outerShdw blurRad="50800" dist="508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</a:rPr>
                            <m:t>+</m:t>
                          </m:r>
                          <m:r>
                            <a:rPr lang="en-US" sz="3200" b="1" i="1" smtClean="0">
                              <a:solidFill>
                                <a:schemeClr val="bg1"/>
                              </a:solidFill>
                              <a:effectLst>
                                <a:outerShdw blurRad="50800" dist="508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</a:rPr>
                            <m:t>𝟖</m:t>
                          </m:r>
                        </m:e>
                      </m:d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  <a:ea typeface="Cambria Math"/>
                        </a:rPr>
                        <m:t>÷</m:t>
                      </m:r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  <a:ea typeface="Cambria Math"/>
                        </a:rPr>
                        <m:t>𝟐</m:t>
                      </m:r>
                    </m:oMath>
                  </m:oMathPara>
                </a14:m>
                <a:endParaRPr lang="en-US" sz="3200" b="1" dirty="0">
                  <a:solidFill>
                    <a:schemeClr val="bg1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</a:endParaRPr>
              </a:p>
            </p:txBody>
          </p:sp>
        </mc:Choice>
        <mc:Fallback xmlns="">
          <p:sp>
            <p:nvSpPr>
              <p:cNvPr id="34" name="Rectangle 3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858888" y="5054025"/>
                <a:ext cx="3664786" cy="584775"/>
              </a:xfrm>
              <a:prstGeom prst="rect">
                <a:avLst/>
              </a:prstGeom>
              <a:blipFill rotWithShape="1"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5" name="TextBox 34"/>
              <p:cNvSpPr txBox="1"/>
              <p:nvPr/>
            </p:nvSpPr>
            <p:spPr>
              <a:xfrm>
                <a:off x="4419600" y="5867400"/>
                <a:ext cx="2552699" cy="595932"/>
              </a:xfrm>
              <a:prstGeom prst="rect">
                <a:avLst/>
              </a:prstGeom>
              <a:noFill/>
              <a:effectLst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"/>
                    </m:oMathParaPr>
                    <m:oMath xmlns:m="http://schemas.openxmlformats.org/officeDocument/2006/math"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𝑨</m:t>
                      </m:r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=</m:t>
                      </m:r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𝟑𝟗</m:t>
                      </m:r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÷</m:t>
                      </m:r>
                      <m:r>
                        <a:rPr lang="en-US" sz="3200" b="1" i="1" smtClean="0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𝟐</m:t>
                      </m:r>
                    </m:oMath>
                  </m:oMathPara>
                </a14:m>
                <a:endParaRPr lang="en-US" sz="3200" b="1" dirty="0">
                  <a:solidFill>
                    <a:schemeClr val="bg1"/>
                  </a:solidFill>
                  <a:effectLst>
                    <a:outerShdw blurRad="50800" dist="50800" dir="8100000" algn="tr" rotWithShape="0">
                      <a:prstClr val="black"/>
                    </a:outerShdw>
                  </a:effectLst>
                </a:endParaRPr>
              </a:p>
            </p:txBody>
          </p:sp>
        </mc:Choice>
        <mc:Fallback xmlns="">
          <p:sp>
            <p:nvSpPr>
              <p:cNvPr id="35" name="TextBox 3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419600" y="5867400"/>
                <a:ext cx="2552699" cy="595932"/>
              </a:xfrm>
              <a:prstGeom prst="rect">
                <a:avLst/>
              </a:prstGeom>
              <a:blipFill rotWithShape="1">
                <a:blip r:embed="rId6"/>
                <a:stretch>
                  <a:fillRect/>
                </a:stretch>
              </a:blipFill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8" name="Rectangle 37"/>
              <p:cNvSpPr/>
              <p:nvPr/>
            </p:nvSpPr>
            <p:spPr>
              <a:xfrm>
                <a:off x="2353049" y="5852160"/>
                <a:ext cx="1609351" cy="5959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=</m:t>
                      </m:r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𝟖</m:t>
                      </m:r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 </m:t>
                      </m:r>
                      <m:sSup>
                        <m:sSupPr>
                          <m:ctrlPr>
                            <a:rPr lang="en-US" sz="3200" b="1" i="1">
                              <a:solidFill>
                                <a:schemeClr val="bg1"/>
                              </a:solidFill>
                              <a:effectLst>
                                <a:outerShdw blurRad="50800" dist="50800" dir="8100000" algn="tr" rotWithShape="0">
                                  <a:prstClr val="black"/>
                                </a:outerShdw>
                              </a:effectLst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sSupPr>
                        <m:e>
                          <m:r>
                            <a:rPr lang="en-US" sz="3200" b="1" i="1">
                              <a:solidFill>
                                <a:schemeClr val="bg1"/>
                              </a:solidFill>
                              <a:effectLst>
                                <a:outerShdw blurRad="50800" dist="508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  <a:ea typeface="Cambria Math"/>
                            </a:rPr>
                            <m:t>𝒎</m:t>
                          </m:r>
                        </m:e>
                        <m:sup>
                          <m:r>
                            <a:rPr lang="en-US" sz="3200" b="1" i="1">
                              <a:solidFill>
                                <a:schemeClr val="bg1"/>
                              </a:solidFill>
                              <a:effectLst>
                                <a:outerShdw blurRad="50800" dist="508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  <a:ea typeface="Cambria Math"/>
                            </a:rPr>
                            <m:t>𝟐</m:t>
                          </m:r>
                        </m:sup>
                      </m:sSup>
                    </m:oMath>
                  </m:oMathPara>
                </a14:m>
                <a:endParaRPr lang="en-US" sz="3200" dirty="0"/>
              </a:p>
            </p:txBody>
          </p:sp>
        </mc:Choice>
        <mc:Fallback xmlns="">
          <p:sp>
            <p:nvSpPr>
              <p:cNvPr id="38" name="Rectangle 37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353049" y="5852160"/>
                <a:ext cx="1609351" cy="595932"/>
              </a:xfrm>
              <a:prstGeom prst="rect">
                <a:avLst/>
              </a:prstGeom>
              <a:blipFill rotWithShape="1"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9" name="Rectangle 38"/>
              <p:cNvSpPr/>
              <p:nvPr/>
            </p:nvSpPr>
            <p:spPr>
              <a:xfrm>
                <a:off x="6629400" y="5852160"/>
                <a:ext cx="2291718" cy="5959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=</m:t>
                      </m:r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𝟏𝟗</m:t>
                      </m:r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.</m:t>
                      </m:r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𝟓</m:t>
                      </m:r>
                      <m:r>
                        <a:rPr lang="en-US" sz="3200" b="1" i="1">
                          <a:solidFill>
                            <a:schemeClr val="bg1"/>
                          </a:solidFill>
                          <a:effectLst>
                            <a:outerShdw blurRad="50800" dist="50800" dir="8100000" algn="tr" rotWithShape="0">
                              <a:prstClr val="black"/>
                            </a:outerShdw>
                          </a:effectLst>
                          <a:latin typeface="Cambria Math"/>
                        </a:rPr>
                        <m:t> </m:t>
                      </m:r>
                      <m:sSup>
                        <m:sSupPr>
                          <m:ctrlPr>
                            <a:rPr lang="en-US" sz="3200" b="1" i="1">
                              <a:solidFill>
                                <a:schemeClr val="bg1"/>
                              </a:solidFill>
                              <a:effectLst>
                                <a:outerShdw blurRad="50800" dist="50800" dir="8100000" algn="tr" rotWithShape="0">
                                  <a:prstClr val="black"/>
                                </a:outerShdw>
                              </a:effectLst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sSupPr>
                        <m:e>
                          <m:r>
                            <a:rPr lang="en-US" sz="3200" b="1" i="1">
                              <a:solidFill>
                                <a:schemeClr val="bg1"/>
                              </a:solidFill>
                              <a:effectLst>
                                <a:outerShdw blurRad="50800" dist="508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  <a:ea typeface="Cambria Math"/>
                            </a:rPr>
                            <m:t>𝒊𝒏</m:t>
                          </m:r>
                        </m:e>
                        <m:sup>
                          <m:r>
                            <a:rPr lang="en-US" sz="3200" b="1" i="1">
                              <a:solidFill>
                                <a:schemeClr val="bg1"/>
                              </a:solidFill>
                              <a:effectLst>
                                <a:outerShdw blurRad="50800" dist="50800" dir="8100000" algn="tr" rotWithShape="0">
                                  <a:prstClr val="black"/>
                                </a:outerShdw>
                              </a:effectLst>
                              <a:latin typeface="Cambria Math"/>
                              <a:ea typeface="Cambria Math"/>
                            </a:rPr>
                            <m:t>𝟐</m:t>
                          </m:r>
                        </m:sup>
                      </m:sSup>
                    </m:oMath>
                  </m:oMathPara>
                </a14:m>
                <a:endParaRPr lang="en-US" sz="3200" dirty="0"/>
              </a:p>
            </p:txBody>
          </p:sp>
        </mc:Choice>
        <mc:Fallback xmlns="">
          <p:sp>
            <p:nvSpPr>
              <p:cNvPr id="39" name="Rectangle 38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629400" y="5852160"/>
                <a:ext cx="2291718" cy="595932"/>
              </a:xfrm>
              <a:prstGeom prst="rect">
                <a:avLst/>
              </a:prstGeom>
              <a:blipFill rotWithShape="1"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0" name="Trapezoid 39"/>
          <p:cNvSpPr/>
          <p:nvPr/>
        </p:nvSpPr>
        <p:spPr>
          <a:xfrm rot="10052560" flipV="1">
            <a:off x="6814313" y="465821"/>
            <a:ext cx="867120" cy="396080"/>
          </a:xfrm>
          <a:prstGeom prst="trapezoid">
            <a:avLst>
              <a:gd name="adj" fmla="val 37374"/>
            </a:avLst>
          </a:prstGeom>
          <a:gradFill flip="none" rotWithShape="1">
            <a:gsLst>
              <a:gs pos="0">
                <a:schemeClr val="bg1"/>
              </a:gs>
              <a:gs pos="50000">
                <a:srgbClr val="FFC000"/>
              </a:gs>
              <a:gs pos="100000">
                <a:srgbClr val="FB8005"/>
              </a:gs>
            </a:gsLst>
            <a:lin ang="16200000" scaled="1"/>
            <a:tileRect/>
          </a:gradFill>
          <a:ln w="12700">
            <a:solidFill>
              <a:srgbClr val="FF05ED"/>
            </a:solidFill>
          </a:ln>
          <a:effectLst>
            <a:outerShdw blurRad="50800" dist="38100" dir="8100000" algn="tr" rotWithShape="0">
              <a:prstClr val="black">
                <a:alpha val="8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5888198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7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10" presetClass="entr" presetSubtype="0" fill="hold" nodeType="withEffect">
                                  <p:stCondLst>
                                    <p:cond delay="125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0" presetClass="entr" presetSubtype="0" fill="hold" nodeType="withEffect">
                                  <p:stCondLst>
                                    <p:cond delay="200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53" presetClass="entr" presetSubtype="16" fill="hold" grpId="0" nodeType="withEffect">
                                  <p:stCondLst>
                                    <p:cond delay="250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8" dur="125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25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0" dur="125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5" dur="125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0" dur="125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5" dur="1250"/>
                                        <p:tgtEl>
                                          <p:spTgt spid="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>
                      <p:stCondLst>
                        <p:cond delay="indefinite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40" dur="125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45" dur="125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6" fill="hold">
                      <p:stCondLst>
                        <p:cond delay="indefinite"/>
                      </p:stCondLst>
                      <p:childTnLst>
                        <p:par>
                          <p:cTn id="47" fill="hold">
                            <p:stCondLst>
                              <p:cond delay="0"/>
                            </p:stCondLst>
                            <p:childTnLst>
                              <p:par>
                                <p:cTn id="48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50" dur="1250"/>
                                        <p:tgtEl>
                                          <p:spTgt spid="3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20" grpId="0"/>
      <p:bldP spid="25" grpId="0"/>
      <p:bldP spid="26" grpId="0"/>
      <p:bldP spid="34" grpId="0"/>
      <p:bldP spid="35" grpId="0"/>
      <p:bldP spid="38" grpId="0"/>
      <p:bldP spid="39" grpId="0"/>
    </p:bld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8054</TotalTime>
  <Words>1027</Words>
  <Application>Microsoft Office PowerPoint</Application>
  <PresentationFormat>On-screen Show (4:3)</PresentationFormat>
  <Paragraphs>211</Paragraphs>
  <Slides>14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14</vt:i4>
      </vt:variant>
    </vt:vector>
  </HeadingPairs>
  <TitlesOfParts>
    <vt:vector size="22" baseType="lpstr">
      <vt:lpstr>Calibri</vt:lpstr>
      <vt:lpstr>Tempus Sans ITC</vt:lpstr>
      <vt:lpstr>MV Boli</vt:lpstr>
      <vt:lpstr>Times New Roman</vt:lpstr>
      <vt:lpstr>Cambria Math</vt:lpstr>
      <vt:lpstr>AR CHRISTY</vt:lpstr>
      <vt:lpstr>Arial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Owner</dc:creator>
  <cp:keywords>Created by Mr. Hood</cp:keywords>
  <cp:lastModifiedBy>GABRIEL HOOD</cp:lastModifiedBy>
  <cp:revision>217</cp:revision>
  <dcterms:created xsi:type="dcterms:W3CDTF">2013-02-15T13:57:30Z</dcterms:created>
  <dcterms:modified xsi:type="dcterms:W3CDTF">2021-05-18T15:17:18Z</dcterms:modified>
</cp:coreProperties>
</file>